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373" r:id="rId2"/>
    <p:sldId id="821" r:id="rId3"/>
    <p:sldId id="261" r:id="rId4"/>
    <p:sldId id="601" r:id="rId5"/>
    <p:sldId id="1898" r:id="rId6"/>
    <p:sldId id="1899" r:id="rId7"/>
    <p:sldId id="257" r:id="rId8"/>
    <p:sldId id="1900" r:id="rId9"/>
    <p:sldId id="1905" r:id="rId10"/>
    <p:sldId id="1901" r:id="rId11"/>
    <p:sldId id="1903" r:id="rId12"/>
    <p:sldId id="1906" r:id="rId13"/>
    <p:sldId id="1904" r:id="rId14"/>
    <p:sldId id="1907" r:id="rId15"/>
    <p:sldId id="1902" r:id="rId16"/>
    <p:sldId id="611" r:id="rId17"/>
    <p:sldId id="695" r:id="rId18"/>
    <p:sldId id="702" r:id="rId19"/>
    <p:sldId id="701" r:id="rId20"/>
    <p:sldId id="732" r:id="rId21"/>
    <p:sldId id="697" r:id="rId22"/>
    <p:sldId id="810" r:id="rId23"/>
    <p:sldId id="812" r:id="rId24"/>
    <p:sldId id="820" r:id="rId25"/>
    <p:sldId id="740" r:id="rId26"/>
    <p:sldId id="779" r:id="rId27"/>
    <p:sldId id="698" r:id="rId28"/>
    <p:sldId id="780" r:id="rId29"/>
    <p:sldId id="782" r:id="rId30"/>
    <p:sldId id="813" r:id="rId31"/>
    <p:sldId id="699" r:id="rId32"/>
    <p:sldId id="761" r:id="rId33"/>
    <p:sldId id="773" r:id="rId34"/>
    <p:sldId id="774" r:id="rId35"/>
    <p:sldId id="775" r:id="rId36"/>
    <p:sldId id="816" r:id="rId37"/>
    <p:sldId id="691" r:id="rId38"/>
    <p:sldId id="692" r:id="rId39"/>
  </p:sldIdLst>
  <p:sldSz cx="14630400" cy="8229600"/>
  <p:notesSz cx="9601200" cy="7315200"/>
  <p:defaultTextStyle>
    <a:defPPr>
      <a:defRPr lang="en-US"/>
    </a:defPPr>
    <a:lvl1pPr marL="0" algn="l" defTabSz="10963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182" algn="l" defTabSz="10963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360" algn="l" defTabSz="10963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537" algn="l" defTabSz="10963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723" algn="l" defTabSz="10963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0906" algn="l" defTabSz="10963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071" algn="l" defTabSz="10963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254" algn="l" defTabSz="10963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5434" algn="l" defTabSz="109636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 (Choose One)" id="{59AD06ED-E56A-7F48-94D4-D31839A6DBFE}">
          <p14:sldIdLst>
            <p14:sldId id="373"/>
            <p14:sldId id="821"/>
            <p14:sldId id="261"/>
            <p14:sldId id="601"/>
            <p14:sldId id="1898"/>
            <p14:sldId id="1899"/>
            <p14:sldId id="257"/>
            <p14:sldId id="1900"/>
            <p14:sldId id="1905"/>
            <p14:sldId id="1901"/>
            <p14:sldId id="1903"/>
            <p14:sldId id="1906"/>
            <p14:sldId id="1904"/>
            <p14:sldId id="1907"/>
            <p14:sldId id="1902"/>
            <p14:sldId id="611"/>
            <p14:sldId id="695"/>
            <p14:sldId id="702"/>
            <p14:sldId id="701"/>
            <p14:sldId id="732"/>
            <p14:sldId id="697"/>
            <p14:sldId id="810"/>
            <p14:sldId id="812"/>
            <p14:sldId id="820"/>
            <p14:sldId id="740"/>
            <p14:sldId id="779"/>
            <p14:sldId id="698"/>
            <p14:sldId id="780"/>
            <p14:sldId id="782"/>
            <p14:sldId id="813"/>
            <p14:sldId id="699"/>
            <p14:sldId id="761"/>
            <p14:sldId id="773"/>
            <p14:sldId id="774"/>
            <p14:sldId id="775"/>
            <p14:sldId id="816"/>
            <p14:sldId id="691"/>
            <p14:sldId id="692"/>
          </p14:sldIdLst>
        </p14:section>
        <p14:section name="Global Template" id="{942BE964-9DE3-8340-A047-4B46F7541BB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FF"/>
    <a:srgbClr val="9900CC"/>
    <a:srgbClr val="CC9900"/>
    <a:srgbClr val="0066FF"/>
    <a:srgbClr val="996600"/>
    <a:srgbClr val="F6921E"/>
    <a:srgbClr val="67AE3E"/>
    <a:srgbClr val="FFFF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5398" autoAdjust="0"/>
    <p:restoredTop sz="94680" autoAdjust="0"/>
  </p:normalViewPr>
  <p:slideViewPr>
    <p:cSldViewPr snapToGrid="0" snapToObjects="1">
      <p:cViewPr varScale="1">
        <p:scale>
          <a:sx n="55" d="100"/>
          <a:sy n="55" d="100"/>
        </p:scale>
        <p:origin x="972" y="5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'ADSS vs Lashed'!$B$16</c:f>
              <c:strCache>
                <c:ptCount val="1"/>
                <c:pt idx="0">
                  <c:v>Cable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'ADSS vs Lashed'!$A$17:$A$18</c:f>
              <c:strCache>
                <c:ptCount val="2"/>
                <c:pt idx="0">
                  <c:v>ADSS: </c:v>
                </c:pt>
                <c:pt idx="1">
                  <c:v>Lashed Loose Tube</c:v>
                </c:pt>
              </c:strCache>
            </c:strRef>
          </c:cat>
          <c:val>
            <c:numRef>
              <c:f>'ADSS vs Lashed'!$B$17:$B$18</c:f>
              <c:numCache>
                <c:formatCode>0.00%</c:formatCode>
                <c:ptCount val="2"/>
                <c:pt idx="0">
                  <c:v>0.11955832596054426</c:v>
                </c:pt>
                <c:pt idx="1">
                  <c:v>0.11124604373849017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4-4434-A1F7-834D9E8D6EAF}"/>
            </c:ext>
          </c:extLst>
        </c:ser>
        <c:ser>
          <c:idx val="1"/>
          <c:order val="1"/>
          <c:tx>
            <c:strRef>
              <c:f>'ADSS vs Lashed'!$C$16</c:f>
              <c:strCache>
                <c:ptCount val="1"/>
                <c:pt idx="0">
                  <c:v>Material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'ADSS vs Lashed'!$A$17:$A$18</c:f>
              <c:strCache>
                <c:ptCount val="2"/>
                <c:pt idx="0">
                  <c:v>ADSS: </c:v>
                </c:pt>
                <c:pt idx="1">
                  <c:v>Lashed Loose Tube</c:v>
                </c:pt>
              </c:strCache>
            </c:strRef>
          </c:cat>
          <c:val>
            <c:numRef>
              <c:f>'ADSS vs Lashed'!$C$17:$C$18</c:f>
              <c:numCache>
                <c:formatCode>0.00%</c:formatCode>
                <c:ptCount val="2"/>
                <c:pt idx="0">
                  <c:v>3.1095632068095201E-2</c:v>
                </c:pt>
                <c:pt idx="1">
                  <c:v>0.11140163734719485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C4-4434-A1F7-834D9E8D6EAF}"/>
            </c:ext>
          </c:extLst>
        </c:ser>
        <c:ser>
          <c:idx val="2"/>
          <c:order val="2"/>
          <c:tx>
            <c:strRef>
              <c:f>'ADSS vs Lashed'!$D$16</c:f>
              <c:strCache>
                <c:ptCount val="1"/>
                <c:pt idx="0">
                  <c:v>Labor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'ADSS vs Lashed'!$A$17:$A$18</c:f>
              <c:strCache>
                <c:ptCount val="2"/>
                <c:pt idx="0">
                  <c:v>ADSS: </c:v>
                </c:pt>
                <c:pt idx="1">
                  <c:v>Lashed Loose Tube</c:v>
                </c:pt>
              </c:strCache>
            </c:strRef>
          </c:cat>
          <c:val>
            <c:numRef>
              <c:f>'ADSS vs Lashed'!$D$17:$D$18</c:f>
              <c:numCache>
                <c:formatCode>0.00%</c:formatCode>
                <c:ptCount val="2"/>
                <c:pt idx="0">
                  <c:v>0.55415214813693736</c:v>
                </c:pt>
                <c:pt idx="1">
                  <c:v>0.69269018517117176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C4-4434-A1F7-834D9E8D6EAF}"/>
            </c:ext>
          </c:extLst>
        </c:ser>
        <c:ser>
          <c:idx val="3"/>
          <c:order val="3"/>
          <c:tx>
            <c:strRef>
              <c:f>'ADSS vs Lashed'!$E$16</c:f>
              <c:strCache>
                <c:ptCount val="1"/>
                <c:pt idx="0">
                  <c:v>Make Ready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'ADSS vs Lashed'!$A$17:$A$18</c:f>
              <c:strCache>
                <c:ptCount val="2"/>
                <c:pt idx="0">
                  <c:v>ADSS: </c:v>
                </c:pt>
                <c:pt idx="1">
                  <c:v>Lashed Loose Tube</c:v>
                </c:pt>
              </c:strCache>
            </c:strRef>
          </c:cat>
          <c:val>
            <c:numRef>
              <c:f>'ADSS vs Lashed'!$E$17:$E$18</c:f>
              <c:numCache>
                <c:formatCode>0.00%</c:formatCode>
                <c:ptCount val="2"/>
                <c:pt idx="0">
                  <c:v>0</c:v>
                </c:pt>
                <c:pt idx="1">
                  <c:v>4.6179345678078118E-2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C4-4434-A1F7-834D9E8D6EAF}"/>
            </c:ext>
          </c:extLst>
        </c:ser>
        <c:ser>
          <c:idx val="4"/>
          <c:order val="4"/>
          <c:tx>
            <c:strRef>
              <c:f>'ADSS vs Lashed'!$F$16</c:f>
              <c:strCache>
                <c:ptCount val="1"/>
                <c:pt idx="0">
                  <c:v>Guying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'ADSS vs Lashed'!$A$17:$A$18</c:f>
              <c:strCache>
                <c:ptCount val="2"/>
                <c:pt idx="0">
                  <c:v>ADSS: </c:v>
                </c:pt>
                <c:pt idx="1">
                  <c:v>Lashed Loose Tube</c:v>
                </c:pt>
              </c:strCache>
            </c:strRef>
          </c:cat>
          <c:val>
            <c:numRef>
              <c:f>'ADSS vs Lashed'!$F$17:$F$18</c:f>
              <c:numCache>
                <c:formatCode>0.00%</c:formatCode>
                <c:ptCount val="2"/>
                <c:pt idx="0">
                  <c:v>0</c:v>
                </c:pt>
                <c:pt idx="1">
                  <c:v>3.8482788065065089E-2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C4-4434-A1F7-834D9E8D6E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3810176"/>
        <c:axId val="43816064"/>
      </c:barChart>
      <c:catAx>
        <c:axId val="43810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816064"/>
        <c:crosses val="autoZero"/>
        <c:auto val="1"/>
        <c:lblAlgn val="ctr"/>
        <c:lblOffset val="100"/>
        <c:noMultiLvlLbl val="0"/>
      </c:catAx>
      <c:valAx>
        <c:axId val="43816064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438101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 baseline="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r">
              <a:defRPr sz="1300"/>
            </a:lvl1pPr>
          </a:lstStyle>
          <a:p>
            <a:fld id="{726EF49B-FE52-2342-A3CE-23525C8DB14A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2"/>
            <a:ext cx="4160520" cy="367029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2"/>
            <a:ext cx="4160520" cy="367029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r">
              <a:defRPr sz="1300"/>
            </a:lvl1pPr>
          </a:lstStyle>
          <a:p>
            <a:fld id="{DBE8DB3B-9592-A443-A309-1267C21F4B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91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56" tIns="48329" rIns="96656" bIns="48329" rtlCol="0"/>
          <a:lstStyle>
            <a:lvl1pPr algn="r">
              <a:defRPr sz="1300"/>
            </a:lvl1pPr>
          </a:lstStyle>
          <a:p>
            <a:fld id="{9B6B8732-E2AB-8141-AEC1-CA432DA6FC69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9" rIns="96656" bIns="4832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3520440"/>
            <a:ext cx="7680960" cy="2880361"/>
          </a:xfrm>
          <a:prstGeom prst="rect">
            <a:avLst/>
          </a:prstGeom>
        </p:spPr>
        <p:txBody>
          <a:bodyPr vert="horz" lIns="96656" tIns="48329" rIns="96656" bIns="483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2"/>
            <a:ext cx="4160520" cy="367029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2"/>
            <a:ext cx="4160520" cy="367029"/>
          </a:xfrm>
          <a:prstGeom prst="rect">
            <a:avLst/>
          </a:prstGeom>
        </p:spPr>
        <p:txBody>
          <a:bodyPr vert="horz" lIns="96656" tIns="48329" rIns="96656" bIns="48329" rtlCol="0" anchor="b"/>
          <a:lstStyle>
            <a:lvl1pPr algn="r">
              <a:defRPr sz="1300"/>
            </a:lvl1pPr>
          </a:lstStyle>
          <a:p>
            <a:fld id="{39ADC297-8B77-E04A-A383-1F530A34D7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5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20" algn="l" defTabSz="9136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34" algn="l" defTabSz="9136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452" algn="l" defTabSz="9136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65" algn="l" defTabSz="9136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087" algn="l" defTabSz="9136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906" algn="l" defTabSz="9136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709" algn="l" defTabSz="9136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531" algn="l" defTabSz="9136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9AA02EA-35EC-46A3-BF7C-B0A9F6967586}" type="slidenum">
              <a:rPr lang="en-US" altLang="en-US" smtClean="0"/>
              <a:pPr eaLnBrk="1" hangingPunct="1"/>
              <a:t>4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 Neue Light" charset="0"/>
              </a:defRPr>
            </a:lvl1pPr>
            <a:lvl2pPr marL="751494" indent="-289036" eaLnBrk="0" hangingPunct="0">
              <a:defRPr sz="2400">
                <a:solidFill>
                  <a:schemeClr val="tx1"/>
                </a:solidFill>
                <a:latin typeface="Helvetica Neue Light" charset="0"/>
              </a:defRPr>
            </a:lvl2pPr>
            <a:lvl3pPr marL="1156145" indent="-231229" eaLnBrk="0" hangingPunct="0">
              <a:defRPr sz="2400">
                <a:solidFill>
                  <a:schemeClr val="tx1"/>
                </a:solidFill>
                <a:latin typeface="Helvetica Neue Light" charset="0"/>
              </a:defRPr>
            </a:lvl3pPr>
            <a:lvl4pPr marL="1618602" indent="-231229" eaLnBrk="0" hangingPunct="0">
              <a:defRPr sz="2400">
                <a:solidFill>
                  <a:schemeClr val="tx1"/>
                </a:solidFill>
                <a:latin typeface="Helvetica Neue Light" charset="0"/>
              </a:defRPr>
            </a:lvl4pPr>
            <a:lvl5pPr marL="2081060" indent="-231229" eaLnBrk="0" hangingPunct="0">
              <a:defRPr sz="2400">
                <a:solidFill>
                  <a:schemeClr val="tx1"/>
                </a:solidFill>
                <a:latin typeface="Helvetica Neue Light" charset="0"/>
              </a:defRPr>
            </a:lvl5pPr>
            <a:lvl6pPr marL="2543518" indent="-231229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Light" charset="0"/>
              </a:defRPr>
            </a:lvl6pPr>
            <a:lvl7pPr marL="3005976" indent="-231229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Light" charset="0"/>
              </a:defRPr>
            </a:lvl7pPr>
            <a:lvl8pPr marL="3468434" indent="-231229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Light" charset="0"/>
              </a:defRPr>
            </a:lvl8pPr>
            <a:lvl9pPr marL="3930891" indent="-231229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 Neue Light" charset="0"/>
              </a:defRPr>
            </a:lvl9pPr>
          </a:lstStyle>
          <a:p>
            <a:fld id="{817E92E2-A019-4678-8EBF-CCA48E10453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4425" y="561975"/>
            <a:ext cx="4829175" cy="2717800"/>
          </a:xfrm>
          <a:ln w="12700" cap="flat">
            <a:solidFill>
              <a:schemeClr val="tx1"/>
            </a:solidFill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91" y="3960435"/>
            <a:ext cx="7845425" cy="3111223"/>
          </a:xfrm>
          <a:noFill/>
        </p:spPr>
        <p:txBody>
          <a:bodyPr lIns="94852" tIns="49006" rIns="94852" bIns="49006"/>
          <a:lstStyle/>
          <a:p>
            <a:pPr defTabSz="993964">
              <a:lnSpc>
                <a:spcPct val="90000"/>
              </a:lnSpc>
              <a:spcBef>
                <a:spcPct val="7000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409597"/>
            <a:ext cx="12026900" cy="638175"/>
          </a:xfrm>
          <a:prstGeom prst="rect">
            <a:avLst/>
          </a:prstGeom>
        </p:spPr>
        <p:txBody>
          <a:bodyPr lIns="91362" tIns="45683" rIns="91362" bIns="45683" anchor="t"/>
          <a:lstStyle>
            <a:lvl1pPr algn="l">
              <a:defRPr sz="2400"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752475"/>
            <a:ext cx="12026900" cy="342900"/>
          </a:xfrm>
          <a:prstGeom prst="rect">
            <a:avLst/>
          </a:prstGeom>
        </p:spPr>
        <p:txBody>
          <a:bodyPr lIns="91362" tIns="45683" rIns="91362" bIns="45683"/>
          <a:lstStyle>
            <a:lvl1pPr marL="0" indent="0" algn="l">
              <a:buNone/>
              <a:defRPr sz="1900" i="1">
                <a:latin typeface="Times New Roman" charset="0"/>
                <a:ea typeface="Times New Roman" charset="0"/>
                <a:cs typeface="Times New Roman" charset="0"/>
              </a:defRPr>
            </a:lvl1pPr>
            <a:lvl2pPr marL="548182" indent="0" algn="ctr">
              <a:buNone/>
              <a:defRPr sz="2400"/>
            </a:lvl2pPr>
            <a:lvl3pPr marL="1096360" indent="0" algn="ctr">
              <a:buNone/>
              <a:defRPr sz="2200"/>
            </a:lvl3pPr>
            <a:lvl4pPr marL="1644537" indent="0" algn="ctr">
              <a:buNone/>
              <a:defRPr sz="1900"/>
            </a:lvl4pPr>
            <a:lvl5pPr marL="2192723" indent="0" algn="ctr">
              <a:buNone/>
              <a:defRPr sz="1900"/>
            </a:lvl5pPr>
            <a:lvl6pPr marL="2740906" indent="0" algn="ctr">
              <a:buNone/>
              <a:defRPr sz="1900"/>
            </a:lvl6pPr>
            <a:lvl7pPr marL="3289071" indent="0" algn="ctr">
              <a:buNone/>
              <a:defRPr sz="1900"/>
            </a:lvl7pPr>
            <a:lvl8pPr marL="3837254" indent="0" algn="ctr">
              <a:buNone/>
              <a:defRPr sz="1900"/>
            </a:lvl8pPr>
            <a:lvl9pPr marL="4385434" indent="0" algn="ctr">
              <a:buNone/>
              <a:defRPr sz="19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885156" y="409575"/>
            <a:ext cx="2458" cy="685800"/>
          </a:xfrm>
          <a:prstGeom prst="line">
            <a:avLst/>
          </a:prstGeom>
          <a:ln w="12700">
            <a:solidFill>
              <a:srgbClr val="2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133630" y="2190751"/>
            <a:ext cx="5715001" cy="5221606"/>
          </a:xfrm>
          <a:prstGeom prst="rect">
            <a:avLst/>
          </a:prstGeom>
        </p:spPr>
        <p:txBody>
          <a:bodyPr lIns="91362" tIns="45683" rIns="91362" bIns="45683" numCol="1" spcCol="456820"/>
          <a:lstStyle>
            <a:lvl1pPr>
              <a:defRPr sz="2100"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 sz="2100"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 sz="1800"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 sz="1800"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 sz="1800"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30" y="456439"/>
            <a:ext cx="1143001" cy="59131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8455689" y="2190751"/>
            <a:ext cx="5715001" cy="5221606"/>
          </a:xfrm>
          <a:prstGeom prst="rect">
            <a:avLst/>
          </a:prstGeom>
        </p:spPr>
        <p:txBody>
          <a:bodyPr lIns="91362" tIns="45683" rIns="91362" bIns="45683" numCol="1" spcCol="456820"/>
          <a:lstStyle>
            <a:lvl1pPr>
              <a:defRPr sz="2100"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 sz="2100"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 sz="1800"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 sz="1800"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 sz="1800"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48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30" y="456439"/>
            <a:ext cx="1143001" cy="5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1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183" y="348815"/>
            <a:ext cx="7675172" cy="1590676"/>
          </a:xfrm>
          <a:prstGeom prst="rect">
            <a:avLst/>
          </a:prstGeom>
        </p:spPr>
        <p:txBody>
          <a:bodyPr lIns="109634" tIns="54816" rIns="109634" bIns="54816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190751"/>
            <a:ext cx="12618720" cy="5221606"/>
          </a:xfrm>
          <a:prstGeom prst="rect">
            <a:avLst/>
          </a:prstGeom>
        </p:spPr>
        <p:txBody>
          <a:bodyPr lIns="109634" tIns="54816" rIns="109634" bIns="548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867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639" y="438176"/>
            <a:ext cx="11355921" cy="742465"/>
          </a:xfrm>
          <a:prstGeom prst="rect">
            <a:avLst/>
          </a:prstGeom>
        </p:spPr>
        <p:txBody>
          <a:bodyPr lIns="109634" tIns="54816" rIns="109634" bIns="54816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1"/>
            <a:ext cx="6217920" cy="5221606"/>
          </a:xfrm>
          <a:prstGeom prst="rect">
            <a:avLst/>
          </a:prstGeom>
        </p:spPr>
        <p:txBody>
          <a:bodyPr lIns="109634" tIns="54816" rIns="109634" bIns="548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1"/>
            <a:ext cx="6217920" cy="5221606"/>
          </a:xfrm>
          <a:prstGeom prst="rect">
            <a:avLst/>
          </a:prstGeom>
        </p:spPr>
        <p:txBody>
          <a:bodyPr lIns="109634" tIns="54816" rIns="109634" bIns="54816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635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52426"/>
            <a:ext cx="11094720" cy="861925"/>
          </a:xfrm>
          <a:prstGeom prst="rect">
            <a:avLst/>
          </a:prstGeom>
        </p:spPr>
        <p:txBody>
          <a:bodyPr lIns="117130" tIns="58563" rIns="117130" bIns="58563"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3289280" y="7781365"/>
            <a:ext cx="609600" cy="438150"/>
          </a:xfrm>
          <a:prstGeom prst="rect">
            <a:avLst/>
          </a:prstGeom>
        </p:spPr>
        <p:txBody>
          <a:bodyPr lIns="117130" tIns="58563" rIns="117130" bIns="58563"/>
          <a:lstStyle/>
          <a:p>
            <a:fld id="{93B93ED8-0A28-144B-8090-401152FB91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2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861925"/>
          </a:xfrm>
          <a:prstGeom prst="rect">
            <a:avLst/>
          </a:prstGeom>
        </p:spPr>
        <p:txBody>
          <a:bodyPr lIns="130514" tIns="65258" rIns="130514" bIns="65258"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3289280" y="7627621"/>
            <a:ext cx="609600" cy="438150"/>
          </a:xfrm>
          <a:prstGeom prst="rect">
            <a:avLst/>
          </a:prstGeom>
        </p:spPr>
        <p:txBody>
          <a:bodyPr lIns="130514" tIns="65258" rIns="130514" bIns="65258"/>
          <a:lstStyle/>
          <a:p>
            <a:fld id="{93B93ED8-0A28-144B-8090-401152FB91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31520" y="1343897"/>
            <a:ext cx="13167360" cy="5895109"/>
          </a:xfrm>
          <a:prstGeom prst="rect">
            <a:avLst/>
          </a:prstGeom>
        </p:spPr>
        <p:txBody>
          <a:bodyPr lIns="130514" tIns="65258" rIns="130514" bIns="65258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708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121" y="337186"/>
            <a:ext cx="8763001" cy="1329690"/>
          </a:xfrm>
          <a:prstGeom prst="rect">
            <a:avLst/>
          </a:prstGeom>
        </p:spPr>
        <p:txBody>
          <a:bodyPr lIns="117226" tIns="58613" rIns="117226" bIns="5861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4122" y="1840230"/>
            <a:ext cx="6083300" cy="4905376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7541262" y="1840230"/>
            <a:ext cx="6085840" cy="4905376"/>
          </a:xfrm>
          <a:prstGeom prst="rect">
            <a:avLst/>
          </a:prstGeom>
        </p:spPr>
        <p:txBody>
          <a:bodyPr lIns="117226" tIns="58613" rIns="117226" bIns="58613"/>
          <a:lstStyle/>
          <a:p>
            <a:pPr lvl="0"/>
            <a:endParaRPr lang="en-US" noProof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3289280" y="7781365"/>
            <a:ext cx="609600" cy="438150"/>
          </a:xfrm>
          <a:prstGeom prst="rect">
            <a:avLst/>
          </a:prstGeom>
          <a:ln/>
        </p:spPr>
        <p:txBody>
          <a:bodyPr lIns="117226" tIns="58613" rIns="117226" bIns="58613"/>
          <a:lstStyle>
            <a:lvl1pPr>
              <a:defRPr/>
            </a:lvl1pPr>
          </a:lstStyle>
          <a:p>
            <a:pPr>
              <a:defRPr/>
            </a:pPr>
            <a:fld id="{D2B07C14-0A5F-4B1A-A9AB-D7911FF0A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116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120" y="337187"/>
            <a:ext cx="8763000" cy="13296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4121" y="1840230"/>
            <a:ext cx="12412981" cy="4905376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" y="7648578"/>
            <a:ext cx="2992120" cy="581024"/>
          </a:xfrm>
        </p:spPr>
        <p:txBody>
          <a:bodyPr/>
          <a:lstStyle>
            <a:lvl1pPr>
              <a:defRPr/>
            </a:lvl1pPr>
          </a:lstStyle>
          <a:p>
            <a:fld id="{3CA671CC-69EE-4CD1-87CE-14ED6EAD92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7772400"/>
            <a:ext cx="1402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					Copyright © OFS 2009	 </a:t>
            </a:r>
            <a:r>
              <a:rPr lang="en-US" sz="1560"/>
              <a:t>Page </a:t>
            </a:r>
            <a:fld id="{98D5D1A4-A297-4D81-A916-9BA045635D79}" type="slidenum">
              <a:rPr lang="en-US" sz="1560"/>
              <a:pPr/>
              <a:t>‹#›</a:t>
            </a:fld>
            <a:endParaRPr lang="en-US" sz="1560"/>
          </a:p>
        </p:txBody>
      </p:sp>
    </p:spTree>
    <p:extLst>
      <p:ext uri="{BB962C8B-B14F-4D97-AF65-F5344CB8AC3E}">
        <p14:creationId xmlns:p14="http://schemas.microsoft.com/office/powerpoint/2010/main" val="36376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885156" y="409575"/>
            <a:ext cx="2458" cy="685800"/>
          </a:xfrm>
          <a:prstGeom prst="line">
            <a:avLst/>
          </a:prstGeom>
          <a:ln w="12700">
            <a:solidFill>
              <a:srgbClr val="2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30" y="456439"/>
            <a:ext cx="1143001" cy="59131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505003" y="7632438"/>
            <a:ext cx="695769" cy="456438"/>
          </a:xfrm>
          <a:prstGeom prst="rect">
            <a:avLst/>
          </a:prstGeom>
        </p:spPr>
        <p:txBody>
          <a:bodyPr vert="horz" lIns="91362" tIns="45683" rIns="91362" bIns="45683" rtlCol="0" anchor="b">
            <a:normAutofit/>
          </a:bodyPr>
          <a:lstStyle>
            <a:lvl1pPr algn="ctr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F390DC03-8556-4E15-8C2F-4C97A9903453}" type="slidenum">
              <a:rPr lang="en-US" sz="2100" b="0" smtClean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‹#›</a:t>
            </a:fld>
            <a:endParaRPr lang="en-US" sz="2100" b="1" dirty="0">
              <a:solidFill>
                <a:schemeClr val="tx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38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7" r:id="rId2"/>
    <p:sldLayoutId id="2147483672" r:id="rId3"/>
    <p:sldLayoutId id="2147483673" r:id="rId4"/>
    <p:sldLayoutId id="2147483674" r:id="rId5"/>
    <p:sldLayoutId id="2147483675" r:id="rId6"/>
    <p:sldLayoutId id="2147483703" r:id="rId7"/>
    <p:sldLayoutId id="214748370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636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093" indent="-274093" algn="l" defTabSz="10963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22266" indent="-274093" algn="l" defTabSz="109636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452" indent="-274093" algn="l" defTabSz="109636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625" indent="-274093" algn="l" defTabSz="109636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806" indent="-274093" algn="l" defTabSz="109636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990" indent="-274093" algn="l" defTabSz="109636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169" indent="-274093" algn="l" defTabSz="109636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1350" indent="-274093" algn="l" defTabSz="109636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59525" indent="-274093" algn="l" defTabSz="109636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63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182" algn="l" defTabSz="10963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360" algn="l" defTabSz="10963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537" algn="l" defTabSz="10963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723" algn="l" defTabSz="10963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906" algn="l" defTabSz="10963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071" algn="l" defTabSz="10963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254" algn="l" defTabSz="10963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5434" algn="l" defTabSz="109636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connect.ofsoptics.com/corp/GlobalMarketingSales/Marketing/Image%20Library/Installation%20Photos/Aerial%20Installation/ADSS/ADSS%20with%20Ice%201.PNG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connect.ofsoptics.com/corp/GlobalMarketingSales/Marketing/Image%20Library/Installation%20Photos/Aerial%20Installation/ADSS/Transmission%20Line%20A.jpg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mailto:mboxer@ofsoptics.co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"/>
            <a:ext cx="14630400" cy="822895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7337960"/>
            <a:ext cx="13716000" cy="502920"/>
          </a:xfrm>
          <a:prstGeom prst="rect">
            <a:avLst/>
          </a:prstGeom>
        </p:spPr>
        <p:txBody>
          <a:bodyPr vert="horz" lIns="91362" tIns="45683" rIns="91362" bIns="45683" rtlCol="0" anchor="t">
            <a:noAutofit/>
          </a:bodyPr>
          <a:lstStyle>
            <a:lvl1pPr algn="ctr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1" dirty="0">
                <a:solidFill>
                  <a:schemeClr val="bg1">
                    <a:lumMod val="8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Your Optical Fiber Solutions Partner</a:t>
            </a:r>
            <a:r>
              <a:rPr lang="en-US" sz="1400" b="1" baseline="30000" dirty="0">
                <a:solidFill>
                  <a:schemeClr val="bg1">
                    <a:lumMod val="8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®</a:t>
            </a:r>
          </a:p>
          <a:p>
            <a:pPr algn="r"/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All Rights Reserved, Copyright © OFS Fitel, LLC 2017</a:t>
            </a:r>
          </a:p>
          <a:p>
            <a:pPr algn="r"/>
            <a:endParaRPr lang="en-US" sz="1400" b="1" dirty="0">
              <a:solidFill>
                <a:schemeClr val="bg1">
                  <a:lumMod val="85000"/>
                </a:scheme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09823" y="3156594"/>
            <a:ext cx="10972800" cy="1558697"/>
          </a:xfrm>
          <a:prstGeom prst="rect">
            <a:avLst/>
          </a:prstGeom>
        </p:spPr>
        <p:txBody>
          <a:bodyPr lIns="91362" tIns="45683" rIns="91362" bIns="45683" anchor="t">
            <a:no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700" spc="300" dirty="0">
                <a:solidFill>
                  <a:srgbClr val="FFFFFF"/>
                </a:solidFill>
                <a:latin typeface="Franklin Gothic Book" charset="0"/>
              </a:rPr>
              <a:t>My cable – the inside story</a:t>
            </a:r>
          </a:p>
          <a:p>
            <a:pPr algn="ctr"/>
            <a:endParaRPr lang="en-US" sz="4700" spc="300" dirty="0">
              <a:solidFill>
                <a:srgbClr val="FFFFFF"/>
              </a:solidFill>
              <a:latin typeface="Franklin Gothic Book" charset="0"/>
            </a:endParaRPr>
          </a:p>
          <a:p>
            <a:pPr algn="ctr"/>
            <a:r>
              <a:rPr lang="en-US" sz="2800" spc="300" dirty="0">
                <a:solidFill>
                  <a:srgbClr val="FFFFFF"/>
                </a:solidFill>
                <a:latin typeface="Franklin Gothic Book" charset="0"/>
              </a:rPr>
              <a:t>Mark Boxer</a:t>
            </a:r>
          </a:p>
          <a:p>
            <a:pPr algn="ctr"/>
            <a:r>
              <a:rPr lang="en-US" sz="2800" spc="300" dirty="0">
                <a:solidFill>
                  <a:srgbClr val="FFFFFF"/>
                </a:solidFill>
                <a:latin typeface="Franklin Gothic Book" charset="0"/>
              </a:rPr>
              <a:t>Applications Engineering Manager</a:t>
            </a:r>
          </a:p>
          <a:p>
            <a:pPr algn="ctr"/>
            <a:r>
              <a:rPr lang="en-US" sz="2800" spc="300" dirty="0">
                <a:solidFill>
                  <a:srgbClr val="FFFFFF"/>
                </a:solidFill>
                <a:latin typeface="Franklin Gothic Book" charset="0"/>
              </a:rPr>
              <a:t>OFS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828800" y="3935943"/>
            <a:ext cx="10972800" cy="588644"/>
          </a:xfrm>
          <a:prstGeom prst="rect">
            <a:avLst/>
          </a:prstGeom>
        </p:spPr>
        <p:txBody>
          <a:bodyPr lIns="91362" tIns="45683" rIns="91362" bIns="45683">
            <a:norm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400" dirty="0">
              <a:solidFill>
                <a:srgbClr val="FFFFFF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28800" y="2352568"/>
            <a:ext cx="10972800" cy="3932485"/>
          </a:xfrm>
          <a:prstGeom prst="rect">
            <a:avLst/>
          </a:prstGeom>
          <a:noFill/>
          <a:ln w="12700" cap="rnd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2" tIns="45683" rIns="91362" bIns="45683"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30" y="457200"/>
            <a:ext cx="1143001" cy="5913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3392150" y="7713726"/>
            <a:ext cx="911860" cy="456438"/>
          </a:xfrm>
          <a:prstGeom prst="rect">
            <a:avLst/>
          </a:prstGeom>
        </p:spPr>
        <p:txBody>
          <a:bodyPr lIns="91362" tIns="45683" rIns="91362" bIns="45683"/>
          <a:lstStyle/>
          <a:p>
            <a:fld id="{BB750ADA-58A8-3B49-872D-0D6F9BAA111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5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079DB-31AB-42DA-A674-F3D6F45242FE}"/>
              </a:ext>
            </a:extLst>
          </p:cNvPr>
          <p:cNvSpPr txBox="1">
            <a:spLocks/>
          </p:cNvSpPr>
          <p:nvPr/>
        </p:nvSpPr>
        <p:spPr>
          <a:xfrm>
            <a:off x="2381460" y="398442"/>
            <a:ext cx="10153921" cy="740780"/>
          </a:xfrm>
          <a:prstGeom prst="rect">
            <a:avLst/>
          </a:prstGeom>
        </p:spPr>
        <p:txBody>
          <a:bodyPr/>
          <a:lstStyle>
            <a:lvl1pPr algn="l" defTabSz="1096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Differences between ADSS and Loose Tube Duct Cables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2DD7622-7CC9-4DD4-BB80-5CAAD3DFD678}"/>
              </a:ext>
            </a:extLst>
          </p:cNvPr>
          <p:cNvSpPr txBox="1">
            <a:spLocks noChangeArrowheads="1"/>
          </p:cNvSpPr>
          <p:nvPr/>
        </p:nvSpPr>
        <p:spPr>
          <a:xfrm>
            <a:off x="497712" y="1779410"/>
            <a:ext cx="8299049" cy="4834122"/>
          </a:xfrm>
          <a:prstGeom prst="rect">
            <a:avLst/>
          </a:prstGeom>
          <a:noFill/>
        </p:spPr>
        <p:txBody>
          <a:bodyPr vert="horz" lIns="119062" tIns="55562" rIns="119062" bIns="55562" rtlCol="0" anchorCtr="1">
            <a:noAutofit/>
          </a:bodyPr>
          <a:lstStyle>
            <a:lvl1pPr marL="274093" indent="-274093" algn="l" defTabSz="10963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266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0452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8625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6806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4990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3169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1350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59525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1152525"/>
            <a:r>
              <a:rPr lang="en-US" sz="2800" dirty="0"/>
              <a:t>Loose tube duct cables, lashed to a messenger wire</a:t>
            </a:r>
          </a:p>
          <a:p>
            <a:pPr marL="571500" lvl="1" indent="-171450" defTabSz="1152525"/>
            <a:r>
              <a:rPr lang="en-US" dirty="0"/>
              <a:t>Not self-supporting</a:t>
            </a:r>
          </a:p>
          <a:p>
            <a:pPr marL="571500" lvl="1" indent="-171450" defTabSz="1152525"/>
            <a:r>
              <a:rPr lang="en-US" dirty="0"/>
              <a:t>Typical 600 pound pulling tension short term</a:t>
            </a:r>
          </a:p>
          <a:p>
            <a:pPr marL="571500" lvl="1" indent="-171450" defTabSz="1152525"/>
            <a:r>
              <a:rPr lang="en-US" dirty="0"/>
              <a:t>Ice/wind load absorbed by the strand</a:t>
            </a:r>
          </a:p>
          <a:p>
            <a:pPr marL="571500" lvl="1" indent="-171450" defTabSz="1152525"/>
            <a:r>
              <a:rPr lang="en-US" b="1" dirty="0"/>
              <a:t>More strain expected at installation</a:t>
            </a:r>
          </a:p>
          <a:p>
            <a:pPr marL="400050" lvl="1" indent="0" defTabSz="1152525">
              <a:buNone/>
            </a:pPr>
            <a:endParaRPr lang="en-US" b="1" dirty="0"/>
          </a:p>
          <a:p>
            <a:pPr marL="23327" indent="-171450" defTabSz="1152525"/>
            <a:r>
              <a:rPr lang="en-US" sz="2800" dirty="0"/>
              <a:t>ADSS, (All-Dielectric, Self-Supporting)</a:t>
            </a:r>
          </a:p>
          <a:p>
            <a:pPr marL="571500" lvl="1" indent="-171450" defTabSz="1152525"/>
            <a:r>
              <a:rPr lang="en-US" dirty="0"/>
              <a:t>Self-supporting – designed for span lengths and ice and wind loads</a:t>
            </a:r>
          </a:p>
          <a:p>
            <a:pPr marL="571500" lvl="1" indent="-171450" defTabSz="1152525"/>
            <a:r>
              <a:rPr lang="en-US" dirty="0"/>
              <a:t>Least strain at installation</a:t>
            </a:r>
          </a:p>
          <a:p>
            <a:pPr marL="571500" lvl="1" indent="-171450" defTabSz="1152525"/>
            <a:r>
              <a:rPr lang="en-US" b="1" dirty="0"/>
              <a:t>More strain upon loading – typically higher “MRCL” (Maximum rated cable load”</a:t>
            </a:r>
          </a:p>
        </p:txBody>
      </p:sp>
      <p:pic>
        <p:nvPicPr>
          <p:cNvPr id="7" name="Picture 6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id="{69486D4E-B32E-472C-B719-5C309776A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10249125" y="1367254"/>
            <a:ext cx="3597316" cy="2973844"/>
          </a:xfrm>
          <a:prstGeom prst="rect">
            <a:avLst/>
          </a:prstGeom>
        </p:spPr>
      </p:pic>
      <p:pic>
        <p:nvPicPr>
          <p:cNvPr id="8" name="Picture 7" descr="A picture containing brush&#10;&#10;Description automatically generated">
            <a:extLst>
              <a:ext uri="{FF2B5EF4-FFF2-40B4-BE49-F238E27FC236}">
                <a16:creationId xmlns:a16="http://schemas.microsoft.com/office/drawing/2014/main" id="{7B19E7C0-E5C6-4A06-8DFB-2BB863F4E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335318" y="4427964"/>
            <a:ext cx="3797370" cy="31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4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5D639-9E59-4B99-B163-9891B187D166}"/>
              </a:ext>
            </a:extLst>
          </p:cNvPr>
          <p:cNvSpPr txBox="1">
            <a:spLocks/>
          </p:cNvSpPr>
          <p:nvPr/>
        </p:nvSpPr>
        <p:spPr>
          <a:xfrm>
            <a:off x="2381460" y="398442"/>
            <a:ext cx="10153921" cy="740780"/>
          </a:xfrm>
          <a:prstGeom prst="rect">
            <a:avLst/>
          </a:prstGeom>
        </p:spPr>
        <p:txBody>
          <a:bodyPr/>
          <a:lstStyle>
            <a:lvl1pPr algn="l" defTabSz="1096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Differences between ADSS and Loose Tube Duct Cables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BEADB48-6BDF-4E5D-9344-92A569DE3676}"/>
              </a:ext>
            </a:extLst>
          </p:cNvPr>
          <p:cNvSpPr txBox="1">
            <a:spLocks/>
          </p:cNvSpPr>
          <p:nvPr/>
        </p:nvSpPr>
        <p:spPr>
          <a:xfrm>
            <a:off x="561881" y="3136168"/>
            <a:ext cx="7314823" cy="2738896"/>
          </a:xfrm>
          <a:prstGeom prst="rect">
            <a:avLst/>
          </a:prstGeom>
        </p:spPr>
        <p:txBody>
          <a:bodyPr>
            <a:normAutofit/>
          </a:bodyPr>
          <a:lstStyle>
            <a:lvl1pPr marL="274093" indent="-274093" algn="l" defTabSz="10963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266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0452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8625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6806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4990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3169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1350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59525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Tube thickness and free space are important</a:t>
            </a:r>
          </a:p>
          <a:p>
            <a:pPr lvl="1"/>
            <a:r>
              <a:rPr lang="en-US" dirty="0"/>
              <a:t>Tube wall thickness</a:t>
            </a:r>
          </a:p>
          <a:p>
            <a:pPr lvl="2"/>
            <a:r>
              <a:rPr lang="en-US" sz="2800" dirty="0"/>
              <a:t>Higher crush resistance</a:t>
            </a:r>
          </a:p>
          <a:p>
            <a:pPr lvl="1"/>
            <a:r>
              <a:rPr lang="en-US" dirty="0"/>
              <a:t>Free space and excess fiber length</a:t>
            </a:r>
          </a:p>
          <a:p>
            <a:pPr lvl="2"/>
            <a:r>
              <a:rPr lang="en-US" sz="2800" dirty="0"/>
              <a:t>Higher margin before fiber strain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3DC7316-ACC2-4F83-A25D-8B43BF36DB68}"/>
              </a:ext>
            </a:extLst>
          </p:cNvPr>
          <p:cNvSpPr>
            <a:spLocks noChangeAspect="1"/>
          </p:cNvSpPr>
          <p:nvPr/>
        </p:nvSpPr>
        <p:spPr>
          <a:xfrm>
            <a:off x="8401168" y="2155510"/>
            <a:ext cx="2743200" cy="2738896"/>
          </a:xfrm>
          <a:prstGeom prst="ellipse">
            <a:avLst/>
          </a:prstGeom>
          <a:solidFill>
            <a:srgbClr val="00206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3E2EE2-C226-4CDD-B34F-5D16FFE90481}"/>
              </a:ext>
            </a:extLst>
          </p:cNvPr>
          <p:cNvSpPr>
            <a:spLocks noChangeAspect="1"/>
          </p:cNvSpPr>
          <p:nvPr/>
        </p:nvSpPr>
        <p:spPr>
          <a:xfrm>
            <a:off x="8853797" y="2607428"/>
            <a:ext cx="1837943" cy="183506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2CFFB0-52DF-47A6-AE2C-59A326691801}"/>
              </a:ext>
            </a:extLst>
          </p:cNvPr>
          <p:cNvSpPr>
            <a:spLocks noChangeAspect="1"/>
          </p:cNvSpPr>
          <p:nvPr/>
        </p:nvSpPr>
        <p:spPr>
          <a:xfrm>
            <a:off x="11189261" y="2266527"/>
            <a:ext cx="2472759" cy="2468880"/>
          </a:xfrm>
          <a:prstGeom prst="ellipse">
            <a:avLst/>
          </a:prstGeom>
          <a:solidFill>
            <a:srgbClr val="00206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AE2E1C-413D-49FC-9A18-9FC628FB797D}"/>
              </a:ext>
            </a:extLst>
          </p:cNvPr>
          <p:cNvSpPr>
            <a:spLocks noChangeAspect="1"/>
          </p:cNvSpPr>
          <p:nvPr/>
        </p:nvSpPr>
        <p:spPr>
          <a:xfrm>
            <a:off x="11570996" y="2647664"/>
            <a:ext cx="1709288" cy="1706606"/>
          </a:xfrm>
          <a:prstGeom prst="ellipse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B2D034-985E-42E5-99B0-89CB5046AE18}"/>
              </a:ext>
            </a:extLst>
          </p:cNvPr>
          <p:cNvGrpSpPr>
            <a:grpSpLocks noChangeAspect="1"/>
          </p:cNvGrpSpPr>
          <p:nvPr/>
        </p:nvGrpSpPr>
        <p:grpSpPr>
          <a:xfrm>
            <a:off x="9290920" y="3036563"/>
            <a:ext cx="960182" cy="1005840"/>
            <a:chOff x="7967369" y="1242716"/>
            <a:chExt cx="915933" cy="1012616"/>
          </a:xfrm>
          <a:effectLst/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A3AEE4-C865-402F-9A52-A07841A24776}"/>
                </a:ext>
              </a:extLst>
            </p:cNvPr>
            <p:cNvSpPr/>
            <p:nvPr/>
          </p:nvSpPr>
          <p:spPr>
            <a:xfrm>
              <a:off x="8184704" y="1373308"/>
              <a:ext cx="240631" cy="251691"/>
            </a:xfrm>
            <a:prstGeom prst="ellipse">
              <a:avLst/>
            </a:prstGeom>
            <a:solidFill>
              <a:srgbClr val="00206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1AA6167-CE13-4491-B82F-6AE6BE2D673A}"/>
                </a:ext>
              </a:extLst>
            </p:cNvPr>
            <p:cNvSpPr/>
            <p:nvPr/>
          </p:nvSpPr>
          <p:spPr>
            <a:xfrm>
              <a:off x="8412187" y="1500792"/>
              <a:ext cx="240631" cy="251691"/>
            </a:xfrm>
            <a:prstGeom prst="ellipse">
              <a:avLst/>
            </a:prstGeom>
            <a:solidFill>
              <a:srgbClr val="CC66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6FCDDD-BE0F-46C7-BB83-3272345B81F8}"/>
                </a:ext>
              </a:extLst>
            </p:cNvPr>
            <p:cNvSpPr/>
            <p:nvPr/>
          </p:nvSpPr>
          <p:spPr>
            <a:xfrm>
              <a:off x="8188276" y="1626637"/>
              <a:ext cx="240631" cy="251691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D4B4C0-7524-405C-8E24-8ADBAF961190}"/>
                </a:ext>
              </a:extLst>
            </p:cNvPr>
            <p:cNvSpPr/>
            <p:nvPr/>
          </p:nvSpPr>
          <p:spPr>
            <a:xfrm>
              <a:off x="8402049" y="1748935"/>
              <a:ext cx="240631" cy="251691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A168C8-ADDF-46D1-9382-51F37604796F}"/>
                </a:ext>
              </a:extLst>
            </p:cNvPr>
            <p:cNvSpPr/>
            <p:nvPr/>
          </p:nvSpPr>
          <p:spPr>
            <a:xfrm>
              <a:off x="7977499" y="1494406"/>
              <a:ext cx="240631" cy="251691"/>
            </a:xfrm>
            <a:prstGeom prst="ellipse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2C9C36-C51F-47A1-96E9-F7AD68D2D95C}"/>
                </a:ext>
              </a:extLst>
            </p:cNvPr>
            <p:cNvSpPr/>
            <p:nvPr/>
          </p:nvSpPr>
          <p:spPr>
            <a:xfrm>
              <a:off x="8389456" y="1242716"/>
              <a:ext cx="240631" cy="251691"/>
            </a:xfrm>
            <a:prstGeom prst="ellipse">
              <a:avLst/>
            </a:prstGeom>
            <a:solidFill>
              <a:srgbClr val="FFC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2C1BD0F-DF34-4528-8AFC-9E66D37CF7F7}"/>
                </a:ext>
              </a:extLst>
            </p:cNvPr>
            <p:cNvSpPr/>
            <p:nvPr/>
          </p:nvSpPr>
          <p:spPr>
            <a:xfrm>
              <a:off x="8395024" y="2003641"/>
              <a:ext cx="240631" cy="251691"/>
            </a:xfrm>
            <a:prstGeom prst="ellipse">
              <a:avLst/>
            </a:prstGeom>
            <a:solidFill>
              <a:srgbClr val="00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3C1FBDE-879D-4706-8AE2-0416FF0B2715}"/>
                </a:ext>
              </a:extLst>
            </p:cNvPr>
            <p:cNvSpPr/>
            <p:nvPr/>
          </p:nvSpPr>
          <p:spPr>
            <a:xfrm>
              <a:off x="8627728" y="1874780"/>
              <a:ext cx="240631" cy="251691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EEEAC0B-8D93-4AFC-B762-1F8F3582E55F}"/>
                </a:ext>
              </a:extLst>
            </p:cNvPr>
            <p:cNvSpPr/>
            <p:nvPr/>
          </p:nvSpPr>
          <p:spPr>
            <a:xfrm>
              <a:off x="7967369" y="1748935"/>
              <a:ext cx="240631" cy="251691"/>
            </a:xfrm>
            <a:prstGeom prst="ellipse">
              <a:avLst/>
            </a:prstGeom>
            <a:solidFill>
              <a:srgbClr val="7030A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EEFE35-723F-4C5B-B8E8-466D98A4F372}"/>
                </a:ext>
              </a:extLst>
            </p:cNvPr>
            <p:cNvSpPr/>
            <p:nvPr/>
          </p:nvSpPr>
          <p:spPr>
            <a:xfrm>
              <a:off x="8627728" y="1355004"/>
              <a:ext cx="240631" cy="251691"/>
            </a:xfrm>
            <a:prstGeom prst="ellipse">
              <a:avLst/>
            </a:prstGeom>
            <a:solidFill>
              <a:srgbClr val="00B05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2F9C365-4521-444D-B7A4-61E0F71A6CB4}"/>
                </a:ext>
              </a:extLst>
            </p:cNvPr>
            <p:cNvSpPr/>
            <p:nvPr/>
          </p:nvSpPr>
          <p:spPr>
            <a:xfrm>
              <a:off x="8171556" y="1900635"/>
              <a:ext cx="240631" cy="251691"/>
            </a:xfrm>
            <a:prstGeom prst="ellipse">
              <a:avLst/>
            </a:prstGeom>
            <a:solidFill>
              <a:srgbClr val="FF33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E183CE1-1F46-4704-BD97-354B0CBB4FFA}"/>
                </a:ext>
              </a:extLst>
            </p:cNvPr>
            <p:cNvSpPr/>
            <p:nvPr/>
          </p:nvSpPr>
          <p:spPr>
            <a:xfrm>
              <a:off x="8642671" y="1620251"/>
              <a:ext cx="240631" cy="251691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8677927-A6E0-49DE-8AD9-F2D7A53747D0}"/>
              </a:ext>
            </a:extLst>
          </p:cNvPr>
          <p:cNvSpPr txBox="1"/>
          <p:nvPr/>
        </p:nvSpPr>
        <p:spPr>
          <a:xfrm>
            <a:off x="8733765" y="1679467"/>
            <a:ext cx="19992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OFS ADSS tube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CE36B5-A2DA-4FD2-81B2-B256EF3B0F82}"/>
              </a:ext>
            </a:extLst>
          </p:cNvPr>
          <p:cNvSpPr txBox="1"/>
          <p:nvPr/>
        </p:nvSpPr>
        <p:spPr>
          <a:xfrm>
            <a:off x="11001111" y="1379727"/>
            <a:ext cx="3026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Competitor ADSS and standard loose tube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20E1803-C615-4868-A35F-69080FAE742B}"/>
              </a:ext>
            </a:extLst>
          </p:cNvPr>
          <p:cNvCxnSpPr/>
          <p:nvPr/>
        </p:nvCxnSpPr>
        <p:spPr>
          <a:xfrm flipH="1" flipV="1">
            <a:off x="9778845" y="4894407"/>
            <a:ext cx="624212" cy="124779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3ED2252-EBF7-4D2A-A784-11686E470F49}"/>
              </a:ext>
            </a:extLst>
          </p:cNvPr>
          <p:cNvSpPr txBox="1"/>
          <p:nvPr/>
        </p:nvSpPr>
        <p:spPr>
          <a:xfrm>
            <a:off x="10558310" y="5957533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Thicker wall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A6A86A-778F-4EAE-9D46-01B17ADA25A4}"/>
              </a:ext>
            </a:extLst>
          </p:cNvPr>
          <p:cNvSpPr txBox="1"/>
          <p:nvPr/>
        </p:nvSpPr>
        <p:spPr>
          <a:xfrm>
            <a:off x="11570996" y="482339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Roughly to scale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CDC4770-8895-48E0-8D22-9C2502E443CC}"/>
              </a:ext>
            </a:extLst>
          </p:cNvPr>
          <p:cNvCxnSpPr/>
          <p:nvPr/>
        </p:nvCxnSpPr>
        <p:spPr>
          <a:xfrm flipH="1" flipV="1">
            <a:off x="10048924" y="4270510"/>
            <a:ext cx="624212" cy="124779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EC9012B-E398-4E24-886C-ED5F551C1E4A}"/>
              </a:ext>
            </a:extLst>
          </p:cNvPr>
          <p:cNvSpPr txBox="1"/>
          <p:nvPr/>
        </p:nvSpPr>
        <p:spPr>
          <a:xfrm>
            <a:off x="10752669" y="5333637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free space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D4C2C66-36B8-4000-B558-9B2FE0FB0712}"/>
              </a:ext>
            </a:extLst>
          </p:cNvPr>
          <p:cNvGrpSpPr>
            <a:grpSpLocks noChangeAspect="1"/>
          </p:cNvGrpSpPr>
          <p:nvPr/>
        </p:nvGrpSpPr>
        <p:grpSpPr>
          <a:xfrm>
            <a:off x="11945549" y="3024631"/>
            <a:ext cx="960182" cy="1005840"/>
            <a:chOff x="7967369" y="1242716"/>
            <a:chExt cx="915933" cy="1012616"/>
          </a:xfrm>
          <a:effectLst/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861C437-3B60-479B-B2BE-72BA63A83DD3}"/>
                </a:ext>
              </a:extLst>
            </p:cNvPr>
            <p:cNvSpPr/>
            <p:nvPr/>
          </p:nvSpPr>
          <p:spPr>
            <a:xfrm>
              <a:off x="8184704" y="1373308"/>
              <a:ext cx="240631" cy="251691"/>
            </a:xfrm>
            <a:prstGeom prst="ellipse">
              <a:avLst/>
            </a:prstGeom>
            <a:solidFill>
              <a:srgbClr val="00206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88108BA-D231-4AD7-852D-1259F4ADB145}"/>
                </a:ext>
              </a:extLst>
            </p:cNvPr>
            <p:cNvSpPr/>
            <p:nvPr/>
          </p:nvSpPr>
          <p:spPr>
            <a:xfrm>
              <a:off x="8412187" y="1500792"/>
              <a:ext cx="240631" cy="251691"/>
            </a:xfrm>
            <a:prstGeom prst="ellipse">
              <a:avLst/>
            </a:prstGeom>
            <a:solidFill>
              <a:srgbClr val="CC66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28E56FB-DC94-4A9B-A3EC-EC33ED653780}"/>
                </a:ext>
              </a:extLst>
            </p:cNvPr>
            <p:cNvSpPr/>
            <p:nvPr/>
          </p:nvSpPr>
          <p:spPr>
            <a:xfrm>
              <a:off x="8188276" y="1626637"/>
              <a:ext cx="240631" cy="251691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2FB7277-B8CE-41F3-86AE-A427D78C6E4F}"/>
                </a:ext>
              </a:extLst>
            </p:cNvPr>
            <p:cNvSpPr/>
            <p:nvPr/>
          </p:nvSpPr>
          <p:spPr>
            <a:xfrm>
              <a:off x="8402049" y="1748935"/>
              <a:ext cx="240631" cy="251691"/>
            </a:xfrm>
            <a:prstGeom prst="ellipse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2218EE9-5B17-4B21-AF23-9E6D426206CE}"/>
                </a:ext>
              </a:extLst>
            </p:cNvPr>
            <p:cNvSpPr/>
            <p:nvPr/>
          </p:nvSpPr>
          <p:spPr>
            <a:xfrm>
              <a:off x="7977499" y="1494406"/>
              <a:ext cx="240631" cy="251691"/>
            </a:xfrm>
            <a:prstGeom prst="ellipse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106525C-1E19-4C12-9052-DDB65F613C9B}"/>
                </a:ext>
              </a:extLst>
            </p:cNvPr>
            <p:cNvSpPr/>
            <p:nvPr/>
          </p:nvSpPr>
          <p:spPr>
            <a:xfrm>
              <a:off x="8389456" y="1242716"/>
              <a:ext cx="240631" cy="251691"/>
            </a:xfrm>
            <a:prstGeom prst="ellipse">
              <a:avLst/>
            </a:prstGeom>
            <a:solidFill>
              <a:srgbClr val="FFC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A8495D-B871-4E83-A78B-6E39ABB2ECED}"/>
                </a:ext>
              </a:extLst>
            </p:cNvPr>
            <p:cNvSpPr/>
            <p:nvPr/>
          </p:nvSpPr>
          <p:spPr>
            <a:xfrm>
              <a:off x="8395024" y="2003641"/>
              <a:ext cx="240631" cy="251691"/>
            </a:xfrm>
            <a:prstGeom prst="ellipse">
              <a:avLst/>
            </a:prstGeom>
            <a:solidFill>
              <a:srgbClr val="00FF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5F2FC98-03EA-4C58-A2E2-7BA7515AA3D3}"/>
                </a:ext>
              </a:extLst>
            </p:cNvPr>
            <p:cNvSpPr/>
            <p:nvPr/>
          </p:nvSpPr>
          <p:spPr>
            <a:xfrm>
              <a:off x="8627728" y="1874780"/>
              <a:ext cx="240631" cy="251691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35109AA-2A82-4555-964D-F4A5AE8639FD}"/>
                </a:ext>
              </a:extLst>
            </p:cNvPr>
            <p:cNvSpPr/>
            <p:nvPr/>
          </p:nvSpPr>
          <p:spPr>
            <a:xfrm>
              <a:off x="7967369" y="1748935"/>
              <a:ext cx="240631" cy="251691"/>
            </a:xfrm>
            <a:prstGeom prst="ellipse">
              <a:avLst/>
            </a:prstGeom>
            <a:solidFill>
              <a:srgbClr val="7030A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B00A5EB-EBB2-4C6A-811D-78A0A97CAE23}"/>
                </a:ext>
              </a:extLst>
            </p:cNvPr>
            <p:cNvSpPr/>
            <p:nvPr/>
          </p:nvSpPr>
          <p:spPr>
            <a:xfrm>
              <a:off x="8627728" y="1355004"/>
              <a:ext cx="240631" cy="251691"/>
            </a:xfrm>
            <a:prstGeom prst="ellipse">
              <a:avLst/>
            </a:prstGeom>
            <a:solidFill>
              <a:srgbClr val="00B05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ED63268-7705-4CC7-AE81-190D311D4A94}"/>
                </a:ext>
              </a:extLst>
            </p:cNvPr>
            <p:cNvSpPr/>
            <p:nvPr/>
          </p:nvSpPr>
          <p:spPr>
            <a:xfrm>
              <a:off x="8171556" y="1900635"/>
              <a:ext cx="240631" cy="251691"/>
            </a:xfrm>
            <a:prstGeom prst="ellipse">
              <a:avLst/>
            </a:prstGeom>
            <a:solidFill>
              <a:srgbClr val="FF33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318B28E-C15B-495A-A0B8-214105DF0D6A}"/>
                </a:ext>
              </a:extLst>
            </p:cNvPr>
            <p:cNvSpPr/>
            <p:nvPr/>
          </p:nvSpPr>
          <p:spPr>
            <a:xfrm>
              <a:off x="8642671" y="1620251"/>
              <a:ext cx="240631" cy="251691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1B57E1C6-3121-4284-AE68-00933ABFE9DA}"/>
              </a:ext>
            </a:extLst>
          </p:cNvPr>
          <p:cNvSpPr txBox="1"/>
          <p:nvPr/>
        </p:nvSpPr>
        <p:spPr>
          <a:xfrm>
            <a:off x="10873677" y="7462349"/>
            <a:ext cx="15936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to scale</a:t>
            </a:r>
          </a:p>
        </p:txBody>
      </p:sp>
    </p:spTree>
    <p:extLst>
      <p:ext uri="{BB962C8B-B14F-4D97-AF65-F5344CB8AC3E}">
        <p14:creationId xmlns:p14="http://schemas.microsoft.com/office/powerpoint/2010/main" val="5675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FA79C-D4B4-4C86-9E31-126D33AF95C5}"/>
              </a:ext>
            </a:extLst>
          </p:cNvPr>
          <p:cNvSpPr txBox="1">
            <a:spLocks/>
          </p:cNvSpPr>
          <p:nvPr/>
        </p:nvSpPr>
        <p:spPr>
          <a:xfrm>
            <a:off x="2381460" y="398442"/>
            <a:ext cx="10153921" cy="740780"/>
          </a:xfrm>
          <a:prstGeom prst="rect">
            <a:avLst/>
          </a:prstGeom>
        </p:spPr>
        <p:txBody>
          <a:bodyPr/>
          <a:lstStyle>
            <a:lvl1pPr algn="l" defTabSz="1096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Differences between ADSS and Loose Tube Duct Cables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BA6D75-B059-4BEA-8C28-62E4D3C27699}"/>
              </a:ext>
            </a:extLst>
          </p:cNvPr>
          <p:cNvSpPr/>
          <p:nvPr/>
        </p:nvSpPr>
        <p:spPr>
          <a:xfrm>
            <a:off x="6908117" y="5217356"/>
            <a:ext cx="7549677" cy="2513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D759F-FE78-4951-8B02-677E25FE4C3A}"/>
              </a:ext>
            </a:extLst>
          </p:cNvPr>
          <p:cNvSpPr/>
          <p:nvPr/>
        </p:nvSpPr>
        <p:spPr>
          <a:xfrm>
            <a:off x="6908117" y="6101446"/>
            <a:ext cx="7549677" cy="2513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9ED42-59DE-4281-BE38-07CFB5A5AECF}"/>
              </a:ext>
            </a:extLst>
          </p:cNvPr>
          <p:cNvSpPr/>
          <p:nvPr/>
        </p:nvSpPr>
        <p:spPr>
          <a:xfrm>
            <a:off x="6793151" y="2245964"/>
            <a:ext cx="7549677" cy="41242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120A53-0B3A-4B73-B60C-84FA3605B425}"/>
              </a:ext>
            </a:extLst>
          </p:cNvPr>
          <p:cNvSpPr/>
          <p:nvPr/>
        </p:nvSpPr>
        <p:spPr>
          <a:xfrm>
            <a:off x="6793151" y="3130054"/>
            <a:ext cx="7549677" cy="41242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0EEEA18-7C98-44F0-9C7A-7F2707B4B815}"/>
              </a:ext>
            </a:extLst>
          </p:cNvPr>
          <p:cNvSpPr txBox="1">
            <a:spLocks/>
          </p:cNvSpPr>
          <p:nvPr/>
        </p:nvSpPr>
        <p:spPr>
          <a:xfrm>
            <a:off x="92324" y="2452178"/>
            <a:ext cx="5741317" cy="3786576"/>
          </a:xfrm>
          <a:prstGeom prst="rect">
            <a:avLst/>
          </a:prstGeom>
        </p:spPr>
        <p:txBody>
          <a:bodyPr>
            <a:normAutofit/>
          </a:bodyPr>
          <a:lstStyle>
            <a:lvl1pPr marL="274093" indent="-274093" algn="l" defTabSz="10963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266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0452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8625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6806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4990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3169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1350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59525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EFL (Excess Fiber Length)</a:t>
            </a:r>
          </a:p>
          <a:p>
            <a:pPr lvl="1"/>
            <a:r>
              <a:rPr lang="en-US" dirty="0"/>
              <a:t>Sometimes different between ADSS and loose tube cables</a:t>
            </a:r>
          </a:p>
          <a:p>
            <a:pPr lvl="1"/>
            <a:r>
              <a:rPr lang="en-US" dirty="0"/>
              <a:t>Balance is needed</a:t>
            </a:r>
          </a:p>
          <a:p>
            <a:pPr lvl="2"/>
            <a:r>
              <a:rPr lang="en-US" dirty="0"/>
              <a:t>More fiber enables more stretch before fiber strain</a:t>
            </a:r>
          </a:p>
          <a:p>
            <a:pPr lvl="2"/>
            <a:r>
              <a:rPr lang="en-US" dirty="0"/>
              <a:t>Too much fiber can induce attenuation issues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15B094-0E55-488C-9CD2-A4C37ADB6421}"/>
              </a:ext>
            </a:extLst>
          </p:cNvPr>
          <p:cNvSpPr/>
          <p:nvPr/>
        </p:nvSpPr>
        <p:spPr>
          <a:xfrm>
            <a:off x="6771190" y="2766349"/>
            <a:ext cx="7500395" cy="266218"/>
          </a:xfrm>
          <a:custGeom>
            <a:avLst/>
            <a:gdLst>
              <a:gd name="connsiteX0" fmla="*/ 0 w 7500395"/>
              <a:gd name="connsiteY0" fmla="*/ 173621 h 266218"/>
              <a:gd name="connsiteX1" fmla="*/ 196769 w 7500395"/>
              <a:gd name="connsiteY1" fmla="*/ 173621 h 266218"/>
              <a:gd name="connsiteX2" fmla="*/ 231494 w 7500395"/>
              <a:gd name="connsiteY2" fmla="*/ 150471 h 266218"/>
              <a:gd name="connsiteX3" fmla="*/ 277792 w 7500395"/>
              <a:gd name="connsiteY3" fmla="*/ 127322 h 266218"/>
              <a:gd name="connsiteX4" fmla="*/ 405114 w 7500395"/>
              <a:gd name="connsiteY4" fmla="*/ 104173 h 266218"/>
              <a:gd name="connsiteX5" fmla="*/ 439838 w 7500395"/>
              <a:gd name="connsiteY5" fmla="*/ 92598 h 266218"/>
              <a:gd name="connsiteX6" fmla="*/ 486137 w 7500395"/>
              <a:gd name="connsiteY6" fmla="*/ 81023 h 266218"/>
              <a:gd name="connsiteX7" fmla="*/ 520861 w 7500395"/>
              <a:gd name="connsiteY7" fmla="*/ 57874 h 266218"/>
              <a:gd name="connsiteX8" fmla="*/ 555585 w 7500395"/>
              <a:gd name="connsiteY8" fmla="*/ 46299 h 266218"/>
              <a:gd name="connsiteX9" fmla="*/ 648182 w 7500395"/>
              <a:gd name="connsiteY9" fmla="*/ 23150 h 266218"/>
              <a:gd name="connsiteX10" fmla="*/ 752354 w 7500395"/>
              <a:gd name="connsiteY10" fmla="*/ 0 h 266218"/>
              <a:gd name="connsiteX11" fmla="*/ 1250066 w 7500395"/>
              <a:gd name="connsiteY11" fmla="*/ 11575 h 266218"/>
              <a:gd name="connsiteX12" fmla="*/ 1296364 w 7500395"/>
              <a:gd name="connsiteY12" fmla="*/ 34724 h 266218"/>
              <a:gd name="connsiteX13" fmla="*/ 1354238 w 7500395"/>
              <a:gd name="connsiteY13" fmla="*/ 46299 h 266218"/>
              <a:gd name="connsiteX14" fmla="*/ 1388962 w 7500395"/>
              <a:gd name="connsiteY14" fmla="*/ 57874 h 266218"/>
              <a:gd name="connsiteX15" fmla="*/ 1597306 w 7500395"/>
              <a:gd name="connsiteY15" fmla="*/ 81023 h 266218"/>
              <a:gd name="connsiteX16" fmla="*/ 1632030 w 7500395"/>
              <a:gd name="connsiteY16" fmla="*/ 92598 h 266218"/>
              <a:gd name="connsiteX17" fmla="*/ 1770926 w 7500395"/>
              <a:gd name="connsiteY17" fmla="*/ 115747 h 266218"/>
              <a:gd name="connsiteX18" fmla="*/ 1851949 w 7500395"/>
              <a:gd name="connsiteY18" fmla="*/ 138897 h 266218"/>
              <a:gd name="connsiteX19" fmla="*/ 1898248 w 7500395"/>
              <a:gd name="connsiteY19" fmla="*/ 150471 h 266218"/>
              <a:gd name="connsiteX20" fmla="*/ 1979271 w 7500395"/>
              <a:gd name="connsiteY20" fmla="*/ 173621 h 266218"/>
              <a:gd name="connsiteX21" fmla="*/ 2095018 w 7500395"/>
              <a:gd name="connsiteY21" fmla="*/ 185195 h 266218"/>
              <a:gd name="connsiteX22" fmla="*/ 3113590 w 7500395"/>
              <a:gd name="connsiteY22" fmla="*/ 185195 h 266218"/>
              <a:gd name="connsiteX23" fmla="*/ 3148314 w 7500395"/>
              <a:gd name="connsiteY23" fmla="*/ 162046 h 266218"/>
              <a:gd name="connsiteX24" fmla="*/ 3206187 w 7500395"/>
              <a:gd name="connsiteY24" fmla="*/ 150471 h 266218"/>
              <a:gd name="connsiteX25" fmla="*/ 3287210 w 7500395"/>
              <a:gd name="connsiteY25" fmla="*/ 127322 h 266218"/>
              <a:gd name="connsiteX26" fmla="*/ 3368233 w 7500395"/>
              <a:gd name="connsiteY26" fmla="*/ 115747 h 266218"/>
              <a:gd name="connsiteX27" fmla="*/ 3599726 w 7500395"/>
              <a:gd name="connsiteY27" fmla="*/ 81023 h 266218"/>
              <a:gd name="connsiteX28" fmla="*/ 3727048 w 7500395"/>
              <a:gd name="connsiteY28" fmla="*/ 69448 h 266218"/>
              <a:gd name="connsiteX29" fmla="*/ 3784921 w 7500395"/>
              <a:gd name="connsiteY29" fmla="*/ 57874 h 266218"/>
              <a:gd name="connsiteX30" fmla="*/ 4201610 w 7500395"/>
              <a:gd name="connsiteY30" fmla="*/ 81023 h 266218"/>
              <a:gd name="connsiteX31" fmla="*/ 4236334 w 7500395"/>
              <a:gd name="connsiteY31" fmla="*/ 92598 h 266218"/>
              <a:gd name="connsiteX32" fmla="*/ 4375230 w 7500395"/>
              <a:gd name="connsiteY32" fmla="*/ 115747 h 266218"/>
              <a:gd name="connsiteX33" fmla="*/ 4514126 w 7500395"/>
              <a:gd name="connsiteY33" fmla="*/ 138897 h 266218"/>
              <a:gd name="connsiteX34" fmla="*/ 4572000 w 7500395"/>
              <a:gd name="connsiteY34" fmla="*/ 150471 h 266218"/>
              <a:gd name="connsiteX35" fmla="*/ 4641448 w 7500395"/>
              <a:gd name="connsiteY35" fmla="*/ 173621 h 266218"/>
              <a:gd name="connsiteX36" fmla="*/ 4745620 w 7500395"/>
              <a:gd name="connsiteY36" fmla="*/ 185195 h 266218"/>
              <a:gd name="connsiteX37" fmla="*/ 5416952 w 7500395"/>
              <a:gd name="connsiteY37" fmla="*/ 185195 h 266218"/>
              <a:gd name="connsiteX38" fmla="*/ 5486400 w 7500395"/>
              <a:gd name="connsiteY38" fmla="*/ 138897 h 266218"/>
              <a:gd name="connsiteX39" fmla="*/ 5590572 w 7500395"/>
              <a:gd name="connsiteY39" fmla="*/ 104173 h 266218"/>
              <a:gd name="connsiteX40" fmla="*/ 5613721 w 7500395"/>
              <a:gd name="connsiteY40" fmla="*/ 69448 h 266218"/>
              <a:gd name="connsiteX41" fmla="*/ 5648445 w 7500395"/>
              <a:gd name="connsiteY41" fmla="*/ 57874 h 266218"/>
              <a:gd name="connsiteX42" fmla="*/ 5706319 w 7500395"/>
              <a:gd name="connsiteY42" fmla="*/ 46299 h 266218"/>
              <a:gd name="connsiteX43" fmla="*/ 5752618 w 7500395"/>
              <a:gd name="connsiteY43" fmla="*/ 34724 h 266218"/>
              <a:gd name="connsiteX44" fmla="*/ 5995686 w 7500395"/>
              <a:gd name="connsiteY44" fmla="*/ 57874 h 266218"/>
              <a:gd name="connsiteX45" fmla="*/ 6088283 w 7500395"/>
              <a:gd name="connsiteY45" fmla="*/ 81023 h 266218"/>
              <a:gd name="connsiteX46" fmla="*/ 6261904 w 7500395"/>
              <a:gd name="connsiteY46" fmla="*/ 104173 h 266218"/>
              <a:gd name="connsiteX47" fmla="*/ 6354501 w 7500395"/>
              <a:gd name="connsiteY47" fmla="*/ 150471 h 266218"/>
              <a:gd name="connsiteX48" fmla="*/ 6470248 w 7500395"/>
              <a:gd name="connsiteY48" fmla="*/ 185195 h 266218"/>
              <a:gd name="connsiteX49" fmla="*/ 6551271 w 7500395"/>
              <a:gd name="connsiteY49" fmla="*/ 219919 h 266218"/>
              <a:gd name="connsiteX50" fmla="*/ 6643868 w 7500395"/>
              <a:gd name="connsiteY50" fmla="*/ 266218 h 266218"/>
              <a:gd name="connsiteX51" fmla="*/ 6898511 w 7500395"/>
              <a:gd name="connsiteY51" fmla="*/ 254643 h 266218"/>
              <a:gd name="connsiteX52" fmla="*/ 6944810 w 7500395"/>
              <a:gd name="connsiteY52" fmla="*/ 243069 h 266218"/>
              <a:gd name="connsiteX53" fmla="*/ 7025833 w 7500395"/>
              <a:gd name="connsiteY53" fmla="*/ 231494 h 266218"/>
              <a:gd name="connsiteX54" fmla="*/ 7130005 w 7500395"/>
              <a:gd name="connsiteY54" fmla="*/ 196770 h 266218"/>
              <a:gd name="connsiteX55" fmla="*/ 7164729 w 7500395"/>
              <a:gd name="connsiteY55" fmla="*/ 185195 h 266218"/>
              <a:gd name="connsiteX56" fmla="*/ 7257326 w 7500395"/>
              <a:gd name="connsiteY56" fmla="*/ 150471 h 266218"/>
              <a:gd name="connsiteX57" fmla="*/ 7384648 w 7500395"/>
              <a:gd name="connsiteY57" fmla="*/ 138897 h 266218"/>
              <a:gd name="connsiteX58" fmla="*/ 7500395 w 7500395"/>
              <a:gd name="connsiteY58" fmla="*/ 127322 h 26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500395" h="266218">
                <a:moveTo>
                  <a:pt x="0" y="173621"/>
                </a:moveTo>
                <a:cubicBezTo>
                  <a:pt x="83853" y="190391"/>
                  <a:pt x="84500" y="196075"/>
                  <a:pt x="196769" y="173621"/>
                </a:cubicBezTo>
                <a:cubicBezTo>
                  <a:pt x="210410" y="170893"/>
                  <a:pt x="219416" y="157373"/>
                  <a:pt x="231494" y="150471"/>
                </a:cubicBezTo>
                <a:cubicBezTo>
                  <a:pt x="246475" y="141910"/>
                  <a:pt x="261933" y="134119"/>
                  <a:pt x="277792" y="127322"/>
                </a:cubicBezTo>
                <a:cubicBezTo>
                  <a:pt x="321876" y="108429"/>
                  <a:pt x="351782" y="110839"/>
                  <a:pt x="405114" y="104173"/>
                </a:cubicBezTo>
                <a:cubicBezTo>
                  <a:pt x="416689" y="100315"/>
                  <a:pt x="428107" y="95950"/>
                  <a:pt x="439838" y="92598"/>
                </a:cubicBezTo>
                <a:cubicBezTo>
                  <a:pt x="455134" y="88228"/>
                  <a:pt x="471515" y="87289"/>
                  <a:pt x="486137" y="81023"/>
                </a:cubicBezTo>
                <a:cubicBezTo>
                  <a:pt x="498923" y="75543"/>
                  <a:pt x="508419" y="64095"/>
                  <a:pt x="520861" y="57874"/>
                </a:cubicBezTo>
                <a:cubicBezTo>
                  <a:pt x="531774" y="52418"/>
                  <a:pt x="543814" y="49509"/>
                  <a:pt x="555585" y="46299"/>
                </a:cubicBezTo>
                <a:cubicBezTo>
                  <a:pt x="586280" y="37928"/>
                  <a:pt x="617999" y="33211"/>
                  <a:pt x="648182" y="23150"/>
                </a:cubicBezTo>
                <a:cubicBezTo>
                  <a:pt x="705170" y="4153"/>
                  <a:pt x="670871" y="13581"/>
                  <a:pt x="752354" y="0"/>
                </a:cubicBezTo>
                <a:cubicBezTo>
                  <a:pt x="918258" y="3858"/>
                  <a:pt x="1084454" y="1004"/>
                  <a:pt x="1250066" y="11575"/>
                </a:cubicBezTo>
                <a:cubicBezTo>
                  <a:pt x="1267285" y="12674"/>
                  <a:pt x="1279995" y="29268"/>
                  <a:pt x="1296364" y="34724"/>
                </a:cubicBezTo>
                <a:cubicBezTo>
                  <a:pt x="1315028" y="40945"/>
                  <a:pt x="1335152" y="41527"/>
                  <a:pt x="1354238" y="46299"/>
                </a:cubicBezTo>
                <a:cubicBezTo>
                  <a:pt x="1366075" y="49258"/>
                  <a:pt x="1377125" y="54915"/>
                  <a:pt x="1388962" y="57874"/>
                </a:cubicBezTo>
                <a:cubicBezTo>
                  <a:pt x="1465188" y="76930"/>
                  <a:pt x="1506425" y="74032"/>
                  <a:pt x="1597306" y="81023"/>
                </a:cubicBezTo>
                <a:cubicBezTo>
                  <a:pt x="1608881" y="84881"/>
                  <a:pt x="1620193" y="89639"/>
                  <a:pt x="1632030" y="92598"/>
                </a:cubicBezTo>
                <a:cubicBezTo>
                  <a:pt x="1696014" y="108594"/>
                  <a:pt x="1699052" y="102679"/>
                  <a:pt x="1770926" y="115747"/>
                </a:cubicBezTo>
                <a:cubicBezTo>
                  <a:pt x="1820685" y="124794"/>
                  <a:pt x="1808558" y="126500"/>
                  <a:pt x="1851949" y="138897"/>
                </a:cubicBezTo>
                <a:cubicBezTo>
                  <a:pt x="1867245" y="143267"/>
                  <a:pt x="1882952" y="146101"/>
                  <a:pt x="1898248" y="150471"/>
                </a:cubicBezTo>
                <a:cubicBezTo>
                  <a:pt x="1931230" y="159894"/>
                  <a:pt x="1943083" y="168451"/>
                  <a:pt x="1979271" y="173621"/>
                </a:cubicBezTo>
                <a:cubicBezTo>
                  <a:pt x="2017656" y="179104"/>
                  <a:pt x="2056436" y="181337"/>
                  <a:pt x="2095018" y="185195"/>
                </a:cubicBezTo>
                <a:cubicBezTo>
                  <a:pt x="2438631" y="299736"/>
                  <a:pt x="2178063" y="217088"/>
                  <a:pt x="3113590" y="185195"/>
                </a:cubicBezTo>
                <a:cubicBezTo>
                  <a:pt x="3127493" y="184721"/>
                  <a:pt x="3135289" y="166930"/>
                  <a:pt x="3148314" y="162046"/>
                </a:cubicBezTo>
                <a:cubicBezTo>
                  <a:pt x="3166734" y="155138"/>
                  <a:pt x="3187101" y="155242"/>
                  <a:pt x="3206187" y="150471"/>
                </a:cubicBezTo>
                <a:cubicBezTo>
                  <a:pt x="3272290" y="133945"/>
                  <a:pt x="3207838" y="141754"/>
                  <a:pt x="3287210" y="127322"/>
                </a:cubicBezTo>
                <a:cubicBezTo>
                  <a:pt x="3314052" y="122442"/>
                  <a:pt x="3341225" y="119605"/>
                  <a:pt x="3368233" y="115747"/>
                </a:cubicBezTo>
                <a:cubicBezTo>
                  <a:pt x="3463818" y="83887"/>
                  <a:pt x="3400542" y="102365"/>
                  <a:pt x="3599726" y="81023"/>
                </a:cubicBezTo>
                <a:cubicBezTo>
                  <a:pt x="3642099" y="76483"/>
                  <a:pt x="3684607" y="73306"/>
                  <a:pt x="3727048" y="69448"/>
                </a:cubicBezTo>
                <a:cubicBezTo>
                  <a:pt x="3746339" y="65590"/>
                  <a:pt x="3765248" y="57874"/>
                  <a:pt x="3784921" y="57874"/>
                </a:cubicBezTo>
                <a:cubicBezTo>
                  <a:pt x="4038629" y="57874"/>
                  <a:pt x="4030946" y="59689"/>
                  <a:pt x="4201610" y="81023"/>
                </a:cubicBezTo>
                <a:cubicBezTo>
                  <a:pt x="4213185" y="84881"/>
                  <a:pt x="4224370" y="90205"/>
                  <a:pt x="4236334" y="92598"/>
                </a:cubicBezTo>
                <a:cubicBezTo>
                  <a:pt x="4282360" y="101803"/>
                  <a:pt x="4375230" y="115747"/>
                  <a:pt x="4375230" y="115747"/>
                </a:cubicBezTo>
                <a:cubicBezTo>
                  <a:pt x="4449866" y="140626"/>
                  <a:pt x="4378450" y="119515"/>
                  <a:pt x="4514126" y="138897"/>
                </a:cubicBezTo>
                <a:cubicBezTo>
                  <a:pt x="4533602" y="141679"/>
                  <a:pt x="4553020" y="145295"/>
                  <a:pt x="4572000" y="150471"/>
                </a:cubicBezTo>
                <a:cubicBezTo>
                  <a:pt x="4595542" y="156891"/>
                  <a:pt x="4617196" y="170926"/>
                  <a:pt x="4641448" y="173621"/>
                </a:cubicBezTo>
                <a:lnTo>
                  <a:pt x="4745620" y="185195"/>
                </a:lnTo>
                <a:cubicBezTo>
                  <a:pt x="4984563" y="244932"/>
                  <a:pt x="4900637" y="228221"/>
                  <a:pt x="5416952" y="185195"/>
                </a:cubicBezTo>
                <a:cubicBezTo>
                  <a:pt x="5444678" y="182885"/>
                  <a:pt x="5460006" y="147695"/>
                  <a:pt x="5486400" y="138897"/>
                </a:cubicBezTo>
                <a:lnTo>
                  <a:pt x="5590572" y="104173"/>
                </a:lnTo>
                <a:cubicBezTo>
                  <a:pt x="5598288" y="92598"/>
                  <a:pt x="5602858" y="78138"/>
                  <a:pt x="5613721" y="69448"/>
                </a:cubicBezTo>
                <a:cubicBezTo>
                  <a:pt x="5623248" y="61826"/>
                  <a:pt x="5636609" y="60833"/>
                  <a:pt x="5648445" y="57874"/>
                </a:cubicBezTo>
                <a:cubicBezTo>
                  <a:pt x="5667531" y="53103"/>
                  <a:pt x="5687114" y="50567"/>
                  <a:pt x="5706319" y="46299"/>
                </a:cubicBezTo>
                <a:cubicBezTo>
                  <a:pt x="5721848" y="42848"/>
                  <a:pt x="5737185" y="38582"/>
                  <a:pt x="5752618" y="34724"/>
                </a:cubicBezTo>
                <a:cubicBezTo>
                  <a:pt x="5833641" y="42441"/>
                  <a:pt x="5915060" y="46753"/>
                  <a:pt x="5995686" y="57874"/>
                </a:cubicBezTo>
                <a:cubicBezTo>
                  <a:pt x="6027203" y="62221"/>
                  <a:pt x="6056747" y="76818"/>
                  <a:pt x="6088283" y="81023"/>
                </a:cubicBezTo>
                <a:lnTo>
                  <a:pt x="6261904" y="104173"/>
                </a:lnTo>
                <a:cubicBezTo>
                  <a:pt x="6362432" y="137680"/>
                  <a:pt x="6204183" y="82144"/>
                  <a:pt x="6354501" y="150471"/>
                </a:cubicBezTo>
                <a:cubicBezTo>
                  <a:pt x="6401062" y="171635"/>
                  <a:pt x="6425035" y="172277"/>
                  <a:pt x="6470248" y="185195"/>
                </a:cubicBezTo>
                <a:cubicBezTo>
                  <a:pt x="6520164" y="199456"/>
                  <a:pt x="6495724" y="195231"/>
                  <a:pt x="6551271" y="219919"/>
                </a:cubicBezTo>
                <a:cubicBezTo>
                  <a:pt x="6636215" y="257672"/>
                  <a:pt x="6582379" y="225226"/>
                  <a:pt x="6643868" y="266218"/>
                </a:cubicBezTo>
                <a:cubicBezTo>
                  <a:pt x="6728749" y="262360"/>
                  <a:pt x="6813793" y="261160"/>
                  <a:pt x="6898511" y="254643"/>
                </a:cubicBezTo>
                <a:cubicBezTo>
                  <a:pt x="6914372" y="253423"/>
                  <a:pt x="6929159" y="245915"/>
                  <a:pt x="6944810" y="243069"/>
                </a:cubicBezTo>
                <a:cubicBezTo>
                  <a:pt x="6971652" y="238189"/>
                  <a:pt x="6998825" y="235352"/>
                  <a:pt x="7025833" y="231494"/>
                </a:cubicBezTo>
                <a:lnTo>
                  <a:pt x="7130005" y="196770"/>
                </a:lnTo>
                <a:cubicBezTo>
                  <a:pt x="7141580" y="192912"/>
                  <a:pt x="7153816" y="190651"/>
                  <a:pt x="7164729" y="185195"/>
                </a:cubicBezTo>
                <a:cubicBezTo>
                  <a:pt x="7203498" y="165811"/>
                  <a:pt x="7214349" y="156201"/>
                  <a:pt x="7257326" y="150471"/>
                </a:cubicBezTo>
                <a:cubicBezTo>
                  <a:pt x="7299568" y="144839"/>
                  <a:pt x="7342207" y="142755"/>
                  <a:pt x="7384648" y="138897"/>
                </a:cubicBezTo>
                <a:cubicBezTo>
                  <a:pt x="7461438" y="123539"/>
                  <a:pt x="7422848" y="127322"/>
                  <a:pt x="7500395" y="12732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4C3E004-E403-4278-8C7B-E62CEC9451D8}"/>
              </a:ext>
            </a:extLst>
          </p:cNvPr>
          <p:cNvSpPr/>
          <p:nvPr/>
        </p:nvSpPr>
        <p:spPr>
          <a:xfrm>
            <a:off x="6898511" y="5751854"/>
            <a:ext cx="7419373" cy="202799"/>
          </a:xfrm>
          <a:custGeom>
            <a:avLst/>
            <a:gdLst>
              <a:gd name="connsiteX0" fmla="*/ 0 w 7419373"/>
              <a:gd name="connsiteY0" fmla="*/ 70212 h 202799"/>
              <a:gd name="connsiteX1" fmla="*/ 81023 w 7419373"/>
              <a:gd name="connsiteY1" fmla="*/ 58637 h 202799"/>
              <a:gd name="connsiteX2" fmla="*/ 567160 w 7419373"/>
              <a:gd name="connsiteY2" fmla="*/ 81787 h 202799"/>
              <a:gd name="connsiteX3" fmla="*/ 1388962 w 7419373"/>
              <a:gd name="connsiteY3" fmla="*/ 70212 h 202799"/>
              <a:gd name="connsiteX4" fmla="*/ 1469985 w 7419373"/>
              <a:gd name="connsiteY4" fmla="*/ 58637 h 202799"/>
              <a:gd name="connsiteX5" fmla="*/ 1597307 w 7419373"/>
              <a:gd name="connsiteY5" fmla="*/ 47062 h 202799"/>
              <a:gd name="connsiteX6" fmla="*/ 1979271 w 7419373"/>
              <a:gd name="connsiteY6" fmla="*/ 35488 h 202799"/>
              <a:gd name="connsiteX7" fmla="*/ 2095018 w 7419373"/>
              <a:gd name="connsiteY7" fmla="*/ 58637 h 202799"/>
              <a:gd name="connsiteX8" fmla="*/ 2291788 w 7419373"/>
              <a:gd name="connsiteY8" fmla="*/ 81787 h 202799"/>
              <a:gd name="connsiteX9" fmla="*/ 2338086 w 7419373"/>
              <a:gd name="connsiteY9" fmla="*/ 93361 h 202799"/>
              <a:gd name="connsiteX10" fmla="*/ 2361236 w 7419373"/>
              <a:gd name="connsiteY10" fmla="*/ 116511 h 202799"/>
              <a:gd name="connsiteX11" fmla="*/ 2488557 w 7419373"/>
              <a:gd name="connsiteY11" fmla="*/ 151235 h 202799"/>
              <a:gd name="connsiteX12" fmla="*/ 2534856 w 7419373"/>
              <a:gd name="connsiteY12" fmla="*/ 162809 h 202799"/>
              <a:gd name="connsiteX13" fmla="*/ 3264061 w 7419373"/>
              <a:gd name="connsiteY13" fmla="*/ 174384 h 202799"/>
              <a:gd name="connsiteX14" fmla="*/ 3321935 w 7419373"/>
              <a:gd name="connsiteY14" fmla="*/ 185959 h 202799"/>
              <a:gd name="connsiteX15" fmla="*/ 4027990 w 7419373"/>
              <a:gd name="connsiteY15" fmla="*/ 185959 h 202799"/>
              <a:gd name="connsiteX16" fmla="*/ 4120588 w 7419373"/>
              <a:gd name="connsiteY16" fmla="*/ 162809 h 202799"/>
              <a:gd name="connsiteX17" fmla="*/ 4166886 w 7419373"/>
              <a:gd name="connsiteY17" fmla="*/ 151235 h 202799"/>
              <a:gd name="connsiteX18" fmla="*/ 4190036 w 7419373"/>
              <a:gd name="connsiteY18" fmla="*/ 128085 h 202799"/>
              <a:gd name="connsiteX19" fmla="*/ 4236335 w 7419373"/>
              <a:gd name="connsiteY19" fmla="*/ 116511 h 202799"/>
              <a:gd name="connsiteX20" fmla="*/ 4352081 w 7419373"/>
              <a:gd name="connsiteY20" fmla="*/ 93361 h 202799"/>
              <a:gd name="connsiteX21" fmla="*/ 4398380 w 7419373"/>
              <a:gd name="connsiteY21" fmla="*/ 81787 h 202799"/>
              <a:gd name="connsiteX22" fmla="*/ 4467828 w 7419373"/>
              <a:gd name="connsiteY22" fmla="*/ 58637 h 202799"/>
              <a:gd name="connsiteX23" fmla="*/ 4791919 w 7419373"/>
              <a:gd name="connsiteY23" fmla="*/ 70212 h 202799"/>
              <a:gd name="connsiteX24" fmla="*/ 4896092 w 7419373"/>
              <a:gd name="connsiteY24" fmla="*/ 81787 h 202799"/>
              <a:gd name="connsiteX25" fmla="*/ 5220183 w 7419373"/>
              <a:gd name="connsiteY25" fmla="*/ 93361 h 202799"/>
              <a:gd name="connsiteX26" fmla="*/ 5879940 w 7419373"/>
              <a:gd name="connsiteY26" fmla="*/ 104936 h 202799"/>
              <a:gd name="connsiteX27" fmla="*/ 5914664 w 7419373"/>
              <a:gd name="connsiteY27" fmla="*/ 93361 h 202799"/>
              <a:gd name="connsiteX28" fmla="*/ 5995686 w 7419373"/>
              <a:gd name="connsiteY28" fmla="*/ 81787 h 202799"/>
              <a:gd name="connsiteX29" fmla="*/ 6412375 w 7419373"/>
              <a:gd name="connsiteY29" fmla="*/ 58637 h 202799"/>
              <a:gd name="connsiteX30" fmla="*/ 6516547 w 7419373"/>
              <a:gd name="connsiteY30" fmla="*/ 47062 h 202799"/>
              <a:gd name="connsiteX31" fmla="*/ 6713317 w 7419373"/>
              <a:gd name="connsiteY31" fmla="*/ 23913 h 202799"/>
              <a:gd name="connsiteX32" fmla="*/ 7037408 w 7419373"/>
              <a:gd name="connsiteY32" fmla="*/ 35488 h 202799"/>
              <a:gd name="connsiteX33" fmla="*/ 7083707 w 7419373"/>
              <a:gd name="connsiteY33" fmla="*/ 47062 h 202799"/>
              <a:gd name="connsiteX34" fmla="*/ 7153155 w 7419373"/>
              <a:gd name="connsiteY34" fmla="*/ 93361 h 202799"/>
              <a:gd name="connsiteX35" fmla="*/ 7419373 w 7419373"/>
              <a:gd name="connsiteY35" fmla="*/ 81787 h 20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419373" h="202799">
                <a:moveTo>
                  <a:pt x="0" y="70212"/>
                </a:moveTo>
                <a:cubicBezTo>
                  <a:pt x="27008" y="66354"/>
                  <a:pt x="53741" y="58637"/>
                  <a:pt x="81023" y="58637"/>
                </a:cubicBezTo>
                <a:cubicBezTo>
                  <a:pt x="220542" y="58637"/>
                  <a:pt x="419311" y="72546"/>
                  <a:pt x="567160" y="81787"/>
                </a:cubicBezTo>
                <a:lnTo>
                  <a:pt x="1388962" y="70212"/>
                </a:lnTo>
                <a:cubicBezTo>
                  <a:pt x="1416235" y="69513"/>
                  <a:pt x="1442870" y="61650"/>
                  <a:pt x="1469985" y="58637"/>
                </a:cubicBezTo>
                <a:cubicBezTo>
                  <a:pt x="1512340" y="53931"/>
                  <a:pt x="1554866" y="50920"/>
                  <a:pt x="1597307" y="47062"/>
                </a:cubicBezTo>
                <a:cubicBezTo>
                  <a:pt x="1727057" y="-39437"/>
                  <a:pt x="1629239" y="16042"/>
                  <a:pt x="1979271" y="35488"/>
                </a:cubicBezTo>
                <a:cubicBezTo>
                  <a:pt x="2067852" y="40409"/>
                  <a:pt x="2023618" y="47652"/>
                  <a:pt x="2095018" y="58637"/>
                </a:cubicBezTo>
                <a:cubicBezTo>
                  <a:pt x="2215897" y="77234"/>
                  <a:pt x="2177172" y="62685"/>
                  <a:pt x="2291788" y="81787"/>
                </a:cubicBezTo>
                <a:cubicBezTo>
                  <a:pt x="2307479" y="84402"/>
                  <a:pt x="2322653" y="89503"/>
                  <a:pt x="2338086" y="93361"/>
                </a:cubicBezTo>
                <a:cubicBezTo>
                  <a:pt x="2345803" y="101078"/>
                  <a:pt x="2351475" y="111631"/>
                  <a:pt x="2361236" y="116511"/>
                </a:cubicBezTo>
                <a:cubicBezTo>
                  <a:pt x="2404593" y="138189"/>
                  <a:pt x="2442839" y="141076"/>
                  <a:pt x="2488557" y="151235"/>
                </a:cubicBezTo>
                <a:cubicBezTo>
                  <a:pt x="2504086" y="154686"/>
                  <a:pt x="2518955" y="162334"/>
                  <a:pt x="2534856" y="162809"/>
                </a:cubicBezTo>
                <a:cubicBezTo>
                  <a:pt x="2777847" y="170062"/>
                  <a:pt x="3020993" y="170526"/>
                  <a:pt x="3264061" y="174384"/>
                </a:cubicBezTo>
                <a:cubicBezTo>
                  <a:pt x="3283352" y="178242"/>
                  <a:pt x="3302459" y="183177"/>
                  <a:pt x="3321935" y="185959"/>
                </a:cubicBezTo>
                <a:cubicBezTo>
                  <a:pt x="3566072" y="220835"/>
                  <a:pt x="3732756" y="191636"/>
                  <a:pt x="4027990" y="185959"/>
                </a:cubicBezTo>
                <a:lnTo>
                  <a:pt x="4120588" y="162809"/>
                </a:lnTo>
                <a:lnTo>
                  <a:pt x="4166886" y="151235"/>
                </a:lnTo>
                <a:cubicBezTo>
                  <a:pt x="4174603" y="143518"/>
                  <a:pt x="4180275" y="132965"/>
                  <a:pt x="4190036" y="128085"/>
                </a:cubicBezTo>
                <a:cubicBezTo>
                  <a:pt x="4204265" y="120971"/>
                  <a:pt x="4220780" y="119844"/>
                  <a:pt x="4236335" y="116511"/>
                </a:cubicBezTo>
                <a:cubicBezTo>
                  <a:pt x="4274808" y="108267"/>
                  <a:pt x="4313910" y="102903"/>
                  <a:pt x="4352081" y="93361"/>
                </a:cubicBezTo>
                <a:cubicBezTo>
                  <a:pt x="4367514" y="89503"/>
                  <a:pt x="4383143" y="86358"/>
                  <a:pt x="4398380" y="81787"/>
                </a:cubicBezTo>
                <a:cubicBezTo>
                  <a:pt x="4421753" y="74775"/>
                  <a:pt x="4467828" y="58637"/>
                  <a:pt x="4467828" y="58637"/>
                </a:cubicBezTo>
                <a:lnTo>
                  <a:pt x="4791919" y="70212"/>
                </a:lnTo>
                <a:cubicBezTo>
                  <a:pt x="4826806" y="72098"/>
                  <a:pt x="4861205" y="79901"/>
                  <a:pt x="4896092" y="81787"/>
                </a:cubicBezTo>
                <a:cubicBezTo>
                  <a:pt x="5004034" y="87622"/>
                  <a:pt x="5112153" y="89503"/>
                  <a:pt x="5220183" y="93361"/>
                </a:cubicBezTo>
                <a:cubicBezTo>
                  <a:pt x="5392879" y="266064"/>
                  <a:pt x="5242624" y="126913"/>
                  <a:pt x="5879940" y="104936"/>
                </a:cubicBezTo>
                <a:cubicBezTo>
                  <a:pt x="5892134" y="104516"/>
                  <a:pt x="5902700" y="95754"/>
                  <a:pt x="5914664" y="93361"/>
                </a:cubicBezTo>
                <a:cubicBezTo>
                  <a:pt x="5941416" y="88011"/>
                  <a:pt x="5968679" y="85645"/>
                  <a:pt x="5995686" y="81787"/>
                </a:cubicBezTo>
                <a:cubicBezTo>
                  <a:pt x="6153542" y="29168"/>
                  <a:pt x="5994326" y="78545"/>
                  <a:pt x="6412375" y="58637"/>
                </a:cubicBezTo>
                <a:cubicBezTo>
                  <a:pt x="6447273" y="56975"/>
                  <a:pt x="6481783" y="50538"/>
                  <a:pt x="6516547" y="47062"/>
                </a:cubicBezTo>
                <a:cubicBezTo>
                  <a:pt x="6687798" y="29937"/>
                  <a:pt x="6590513" y="44381"/>
                  <a:pt x="6713317" y="23913"/>
                </a:cubicBezTo>
                <a:cubicBezTo>
                  <a:pt x="6821347" y="27771"/>
                  <a:pt x="6929519" y="28745"/>
                  <a:pt x="7037408" y="35488"/>
                </a:cubicBezTo>
                <a:cubicBezTo>
                  <a:pt x="7053285" y="36480"/>
                  <a:pt x="7069895" y="39169"/>
                  <a:pt x="7083707" y="47062"/>
                </a:cubicBezTo>
                <a:cubicBezTo>
                  <a:pt x="7205088" y="116423"/>
                  <a:pt x="7044743" y="57226"/>
                  <a:pt x="7153155" y="93361"/>
                </a:cubicBezTo>
                <a:cubicBezTo>
                  <a:pt x="7318810" y="76796"/>
                  <a:pt x="7230127" y="81787"/>
                  <a:pt x="7419373" y="8178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1B53C0-B39F-48A7-875D-021664AB35A1}"/>
              </a:ext>
            </a:extLst>
          </p:cNvPr>
          <p:cNvSpPr txBox="1"/>
          <p:nvPr/>
        </p:nvSpPr>
        <p:spPr>
          <a:xfrm>
            <a:off x="8603732" y="3549690"/>
            <a:ext cx="41584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ADSS tube and EFL – not to scale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CA1782-D019-4CD6-BBFF-132EB227986D}"/>
              </a:ext>
            </a:extLst>
          </p:cNvPr>
          <p:cNvSpPr txBox="1"/>
          <p:nvPr/>
        </p:nvSpPr>
        <p:spPr>
          <a:xfrm>
            <a:off x="7805079" y="6371905"/>
            <a:ext cx="61301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Loose tube duct cable tube and EFL – not to scale</a:t>
            </a:r>
          </a:p>
        </p:txBody>
      </p:sp>
    </p:spTree>
    <p:extLst>
      <p:ext uri="{BB962C8B-B14F-4D97-AF65-F5344CB8AC3E}">
        <p14:creationId xmlns:p14="http://schemas.microsoft.com/office/powerpoint/2010/main" val="335888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brush&#10;&#10;Description automatically generated">
            <a:extLst>
              <a:ext uri="{FF2B5EF4-FFF2-40B4-BE49-F238E27FC236}">
                <a16:creationId xmlns:a16="http://schemas.microsoft.com/office/drawing/2014/main" id="{EBC09BA7-898A-4C11-A8ED-48792D152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024343" y="1018571"/>
            <a:ext cx="4333102" cy="3582358"/>
          </a:xfrm>
          <a:prstGeom prst="rect">
            <a:avLst/>
          </a:prstGeom>
          <a:scene3d>
            <a:camera prst="orthographicFront">
              <a:rot lat="0" lon="0" rev="8580000"/>
            </a:camera>
            <a:lightRig rig="threePt" dir="t"/>
          </a:scene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4C74EB-63F8-447D-A4A1-72C54B86C165}"/>
              </a:ext>
            </a:extLst>
          </p:cNvPr>
          <p:cNvSpPr/>
          <p:nvPr/>
        </p:nvSpPr>
        <p:spPr>
          <a:xfrm>
            <a:off x="367624" y="2771921"/>
            <a:ext cx="64730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Stranding angles are important</a:t>
            </a:r>
          </a:p>
          <a:p>
            <a:pPr marL="891082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Steeper angles enable more stretch before fiber strain occurs</a:t>
            </a:r>
          </a:p>
          <a:p>
            <a:pPr marL="891082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Uses more fiber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2A0C36A-3D86-4027-A25E-FFCD0C7AAC11}"/>
              </a:ext>
            </a:extLst>
          </p:cNvPr>
          <p:cNvSpPr txBox="1">
            <a:spLocks/>
          </p:cNvSpPr>
          <p:nvPr/>
        </p:nvSpPr>
        <p:spPr>
          <a:xfrm>
            <a:off x="2381460" y="398442"/>
            <a:ext cx="10153921" cy="740780"/>
          </a:xfrm>
          <a:prstGeom prst="rect">
            <a:avLst/>
          </a:prstGeom>
        </p:spPr>
        <p:txBody>
          <a:bodyPr/>
          <a:lstStyle>
            <a:lvl1pPr algn="l" defTabSz="1096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Differences between ADSS and Loose Tube Duct Cables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975A32-1B7B-4E88-9904-0CE8FD05F984}"/>
              </a:ext>
            </a:extLst>
          </p:cNvPr>
          <p:cNvGrpSpPr/>
          <p:nvPr/>
        </p:nvGrpSpPr>
        <p:grpSpPr>
          <a:xfrm>
            <a:off x="8194088" y="2771921"/>
            <a:ext cx="2053767" cy="948368"/>
            <a:chOff x="7541539" y="4872138"/>
            <a:chExt cx="2053767" cy="948368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80D35CA0-4634-4EA4-88B3-5C22AB89391B}"/>
                </a:ext>
              </a:extLst>
            </p:cNvPr>
            <p:cNvSpPr/>
            <p:nvPr/>
          </p:nvSpPr>
          <p:spPr>
            <a:xfrm flipH="1">
              <a:off x="7604567" y="4872138"/>
              <a:ext cx="1840374" cy="517481"/>
            </a:xfrm>
            <a:prstGeom prst="triangle">
              <a:avLst>
                <a:gd name="adj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F06BBB-477E-466F-A305-92892B9433A2}"/>
                </a:ext>
              </a:extLst>
            </p:cNvPr>
            <p:cNvSpPr txBox="1"/>
            <p:nvPr/>
          </p:nvSpPr>
          <p:spPr>
            <a:xfrm>
              <a:off x="7541539" y="5389619"/>
              <a:ext cx="205376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Stranding angle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6BB0F2B-6B48-4A8C-BAE0-E8D24B918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343" y="5836615"/>
            <a:ext cx="4884350" cy="5905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55D2BE-23DD-48D0-8384-2BAAE5F60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343" y="4454508"/>
            <a:ext cx="4934204" cy="5778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E68617-7CA9-4C28-A22D-FF7705525A49}"/>
              </a:ext>
            </a:extLst>
          </p:cNvPr>
          <p:cNvSpPr txBox="1"/>
          <p:nvPr/>
        </p:nvSpPr>
        <p:spPr>
          <a:xfrm>
            <a:off x="9458917" y="6411877"/>
            <a:ext cx="2968029" cy="430812"/>
          </a:xfrm>
          <a:prstGeom prst="rect">
            <a:avLst/>
          </a:prstGeom>
          <a:noFill/>
        </p:spPr>
        <p:txBody>
          <a:bodyPr wrap="square" lIns="91362" tIns="45683" rIns="91362" bIns="45683" rtlCol="0">
            <a:spAutoFit/>
          </a:bodyPr>
          <a:lstStyle/>
          <a:p>
            <a:r>
              <a:rPr lang="en-US" dirty="0"/>
              <a:t>Shallower angle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BE6AFC-C80B-4C93-AAC9-83852D646562}"/>
              </a:ext>
            </a:extLst>
          </p:cNvPr>
          <p:cNvSpPr txBox="1"/>
          <p:nvPr/>
        </p:nvSpPr>
        <p:spPr>
          <a:xfrm>
            <a:off x="9512892" y="5047706"/>
            <a:ext cx="2968029" cy="430812"/>
          </a:xfrm>
          <a:prstGeom prst="rect">
            <a:avLst/>
          </a:prstGeom>
          <a:noFill/>
        </p:spPr>
        <p:txBody>
          <a:bodyPr wrap="square" lIns="91362" tIns="45683" rIns="91362" bIns="45683" rtlCol="0">
            <a:spAutoFit/>
          </a:bodyPr>
          <a:lstStyle/>
          <a:p>
            <a:r>
              <a:rPr lang="en-US" dirty="0"/>
              <a:t>Steeper angle</a:t>
            </a:r>
          </a:p>
        </p:txBody>
      </p:sp>
    </p:spTree>
    <p:extLst>
      <p:ext uri="{BB962C8B-B14F-4D97-AF65-F5344CB8AC3E}">
        <p14:creationId xmlns:p14="http://schemas.microsoft.com/office/powerpoint/2010/main" val="215765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A13A-D440-4F4A-B614-04ADB6A7C24B}"/>
              </a:ext>
            </a:extLst>
          </p:cNvPr>
          <p:cNvSpPr txBox="1">
            <a:spLocks/>
          </p:cNvSpPr>
          <p:nvPr/>
        </p:nvSpPr>
        <p:spPr>
          <a:xfrm>
            <a:off x="2381460" y="398442"/>
            <a:ext cx="10153921" cy="740780"/>
          </a:xfrm>
          <a:prstGeom prst="rect">
            <a:avLst/>
          </a:prstGeom>
        </p:spPr>
        <p:txBody>
          <a:bodyPr/>
          <a:lstStyle>
            <a:lvl1pPr algn="l" defTabSz="1096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Differences between ADSS and Loose Tube Duct Cables</a:t>
            </a:r>
          </a:p>
        </p:txBody>
      </p:sp>
      <p:pic>
        <p:nvPicPr>
          <p:cNvPr id="7" name="Picture 6" descr="A picture containing brush&#10;&#10;Description automatically generated">
            <a:extLst>
              <a:ext uri="{FF2B5EF4-FFF2-40B4-BE49-F238E27FC236}">
                <a16:creationId xmlns:a16="http://schemas.microsoft.com/office/drawing/2014/main" id="{E099F8E6-3EE9-4FE0-A0BC-FAA66F045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860493" y="2990748"/>
            <a:ext cx="3797370" cy="31394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462A0C-04FB-4A9F-8E51-7E7129513E49}"/>
              </a:ext>
            </a:extLst>
          </p:cNvPr>
          <p:cNvSpPr txBox="1"/>
          <p:nvPr/>
        </p:nvSpPr>
        <p:spPr>
          <a:xfrm>
            <a:off x="330494" y="6284224"/>
            <a:ext cx="3292382" cy="769367"/>
          </a:xfrm>
          <a:prstGeom prst="rect">
            <a:avLst/>
          </a:prstGeom>
          <a:noFill/>
        </p:spPr>
        <p:txBody>
          <a:bodyPr wrap="square" lIns="91362" tIns="45683" rIns="91362" bIns="45683" rtlCol="0">
            <a:spAutoFit/>
          </a:bodyPr>
          <a:lstStyle/>
          <a:p>
            <a:r>
              <a:rPr lang="en-US" dirty="0"/>
              <a:t>Duct cables – Often use glass </a:t>
            </a:r>
            <a:r>
              <a:rPr lang="en-US" dirty="0" err="1"/>
              <a:t>rovings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C3158F-0A12-467E-A9E9-2857B1AF5C82}"/>
              </a:ext>
            </a:extLst>
          </p:cNvPr>
          <p:cNvSpPr txBox="1"/>
          <p:nvPr/>
        </p:nvSpPr>
        <p:spPr>
          <a:xfrm>
            <a:off x="4670861" y="6207931"/>
            <a:ext cx="4231421" cy="1107921"/>
          </a:xfrm>
          <a:prstGeom prst="rect">
            <a:avLst/>
          </a:prstGeom>
          <a:noFill/>
        </p:spPr>
        <p:txBody>
          <a:bodyPr wrap="square" lIns="91362" tIns="45683" rIns="91362" bIns="45683" rtlCol="0">
            <a:spAutoFit/>
          </a:bodyPr>
          <a:lstStyle/>
          <a:p>
            <a:r>
              <a:rPr lang="en-US" dirty="0"/>
              <a:t>Short span ADSS cables – Often use aramid yarns for strength and to limit stretch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8DA957-A8C7-4E8A-A698-C01A248A69E7}"/>
              </a:ext>
            </a:extLst>
          </p:cNvPr>
          <p:cNvSpPr txBox="1"/>
          <p:nvPr/>
        </p:nvSpPr>
        <p:spPr>
          <a:xfrm>
            <a:off x="9950266" y="6442216"/>
            <a:ext cx="4231421" cy="769367"/>
          </a:xfrm>
          <a:prstGeom prst="rect">
            <a:avLst/>
          </a:prstGeom>
          <a:noFill/>
        </p:spPr>
        <p:txBody>
          <a:bodyPr wrap="square" lIns="91362" tIns="45683" rIns="91362" bIns="45683" rtlCol="0">
            <a:spAutoFit/>
          </a:bodyPr>
          <a:lstStyle/>
          <a:p>
            <a:r>
              <a:rPr lang="en-US" dirty="0"/>
              <a:t>Long span ADSS cables – Often uses more aramid and 2 jackets</a:t>
            </a:r>
          </a:p>
        </p:txBody>
      </p:sp>
      <p:pic>
        <p:nvPicPr>
          <p:cNvPr id="12" name="Picture 11" descr="A close up of a colorful background&#10;&#10;Description automatically generated">
            <a:extLst>
              <a:ext uri="{FF2B5EF4-FFF2-40B4-BE49-F238E27FC236}">
                <a16:creationId xmlns:a16="http://schemas.microsoft.com/office/drawing/2014/main" id="{DDF1F508-D16D-4700-93EF-FEF6A096E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456943" y="3131968"/>
            <a:ext cx="3597316" cy="29738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53CA69A-D1E0-4A3E-A017-6042E1D9B860}"/>
              </a:ext>
            </a:extLst>
          </p:cNvPr>
          <p:cNvSpPr/>
          <p:nvPr/>
        </p:nvSpPr>
        <p:spPr>
          <a:xfrm>
            <a:off x="1109706" y="1644749"/>
            <a:ext cx="12697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Amounts and types of strength member (fiberglass or aramid) are important to control stretch of the cable</a:t>
            </a:r>
          </a:p>
        </p:txBody>
      </p:sp>
      <p:pic>
        <p:nvPicPr>
          <p:cNvPr id="15" name="Picture 14" descr="A close up of a device&#10;&#10;Description automatically generated">
            <a:extLst>
              <a:ext uri="{FF2B5EF4-FFF2-40B4-BE49-F238E27FC236}">
                <a16:creationId xmlns:a16="http://schemas.microsoft.com/office/drawing/2014/main" id="{D6362C99-7B6C-45BF-975E-F14979208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332" y="2907682"/>
            <a:ext cx="3573953" cy="34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7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709AF-17FC-4C2A-8437-F49204E3BF54}"/>
              </a:ext>
            </a:extLst>
          </p:cNvPr>
          <p:cNvSpPr txBox="1">
            <a:spLocks/>
          </p:cNvSpPr>
          <p:nvPr/>
        </p:nvSpPr>
        <p:spPr>
          <a:xfrm>
            <a:off x="2381460" y="398442"/>
            <a:ext cx="10153921" cy="740780"/>
          </a:xfrm>
          <a:prstGeom prst="rect">
            <a:avLst/>
          </a:prstGeom>
        </p:spPr>
        <p:txBody>
          <a:bodyPr/>
          <a:lstStyle>
            <a:lvl1pPr algn="l" defTabSz="1096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The importance of gel-free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1FE25-4AE1-42F8-8D31-BFFB6E2B43A6}"/>
              </a:ext>
            </a:extLst>
          </p:cNvPr>
          <p:cNvSpPr txBox="1">
            <a:spLocks/>
          </p:cNvSpPr>
          <p:nvPr/>
        </p:nvSpPr>
        <p:spPr>
          <a:xfrm>
            <a:off x="890793" y="2561842"/>
            <a:ext cx="6424407" cy="4000280"/>
          </a:xfrm>
          <a:prstGeom prst="rect">
            <a:avLst/>
          </a:prstGeom>
        </p:spPr>
        <p:txBody>
          <a:bodyPr>
            <a:normAutofit/>
          </a:bodyPr>
          <a:lstStyle>
            <a:lvl1pPr marL="274093" indent="-274093" algn="l" defTabSz="10963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266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0452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8625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6806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4990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3169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1350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59525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Lighter</a:t>
            </a:r>
          </a:p>
          <a:p>
            <a:r>
              <a:rPr lang="en-US" dirty="0"/>
              <a:t>Lower tensions</a:t>
            </a:r>
          </a:p>
          <a:p>
            <a:r>
              <a:rPr lang="en-US" dirty="0"/>
              <a:t>Easier to use</a:t>
            </a:r>
          </a:p>
          <a:p>
            <a:r>
              <a:rPr lang="en-US" dirty="0"/>
              <a:t>Lower labor to prep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9D0ACDA-C602-4D03-A1F9-279220BA1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69" y="1515129"/>
            <a:ext cx="6916937" cy="53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41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43121-A8EF-49CB-B91B-16CF8E3CF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892" y="340875"/>
            <a:ext cx="12618720" cy="1627341"/>
          </a:xfrm>
        </p:spPr>
        <p:txBody>
          <a:bodyPr>
            <a:normAutofit/>
          </a:bodyPr>
          <a:lstStyle/>
          <a:p>
            <a:r>
              <a:rPr lang="en-US" sz="3200" dirty="0"/>
              <a:t>Cable choice depends on the application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FCF5B4-6BA9-4506-8A13-0C48FEA566A7}"/>
              </a:ext>
            </a:extLst>
          </p:cNvPr>
          <p:cNvSpPr txBox="1"/>
          <p:nvPr/>
        </p:nvSpPr>
        <p:spPr>
          <a:xfrm>
            <a:off x="578587" y="5597680"/>
            <a:ext cx="1394962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dirty="0"/>
              <a:t>OFS expects long-term reliability for either cable type to be similar.</a:t>
            </a:r>
          </a:p>
          <a:p>
            <a:endParaRPr lang="en-US" sz="2880" dirty="0"/>
          </a:p>
          <a:p>
            <a:r>
              <a:rPr lang="en-US" sz="2880" dirty="0"/>
              <a:t>Solutions can be mixed and matched as needed.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86C549-72F0-44CE-9108-578E0F1D3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579" y="1471247"/>
            <a:ext cx="5227411" cy="26212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007125-DDB2-475D-A36E-CAC572E6D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438" y="4048388"/>
            <a:ext cx="2306905" cy="1034130"/>
          </a:xfrm>
          <a:prstGeom prst="rect">
            <a:avLst/>
          </a:prstGeom>
        </p:spPr>
      </p:pic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F3E70962-42D6-45B4-A5B6-4FD007296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33" y="2237846"/>
            <a:ext cx="3715047" cy="2290227"/>
          </a:xfrm>
        </p:spPr>
        <p:txBody>
          <a:bodyPr>
            <a:normAutofit fontScale="92500"/>
          </a:bodyPr>
          <a:lstStyle/>
          <a:p>
            <a:r>
              <a:rPr lang="en-US" sz="2133" dirty="0"/>
              <a:t>Often better choice when going to new areas</a:t>
            </a:r>
          </a:p>
          <a:p>
            <a:r>
              <a:rPr lang="en-US" sz="2133" dirty="0"/>
              <a:t>Lower make-ready and installation costs</a:t>
            </a:r>
          </a:p>
          <a:p>
            <a:r>
              <a:rPr lang="en-US" sz="2133" dirty="0"/>
              <a:t>Less clean drop management</a:t>
            </a:r>
          </a:p>
          <a:p>
            <a:r>
              <a:rPr lang="en-US" sz="2133" dirty="0"/>
              <a:t>Often faster installation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E94A6F2-1E01-403C-AFB1-68043519D7D4}"/>
              </a:ext>
            </a:extLst>
          </p:cNvPr>
          <p:cNvSpPr txBox="1">
            <a:spLocks/>
          </p:cNvSpPr>
          <p:nvPr/>
        </p:nvSpPr>
        <p:spPr>
          <a:xfrm>
            <a:off x="756898" y="1555466"/>
            <a:ext cx="5158317" cy="825500"/>
          </a:xfrm>
          <a:prstGeom prst="rect">
            <a:avLst/>
          </a:prstGeom>
        </p:spPr>
        <p:txBody>
          <a:bodyPr/>
          <a:lstStyle>
            <a:lvl1pPr marL="274093" indent="-274093" algn="l" defTabSz="10963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266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0452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8625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6806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4990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3169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1350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59525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ADSS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A8AEC41-E370-463F-BB5A-7C04CF735F03}"/>
              </a:ext>
            </a:extLst>
          </p:cNvPr>
          <p:cNvSpPr txBox="1">
            <a:spLocks/>
          </p:cNvSpPr>
          <p:nvPr/>
        </p:nvSpPr>
        <p:spPr>
          <a:xfrm>
            <a:off x="4619202" y="1555466"/>
            <a:ext cx="5181600" cy="825500"/>
          </a:xfrm>
          <a:prstGeom prst="rect">
            <a:avLst/>
          </a:prstGeom>
        </p:spPr>
        <p:txBody>
          <a:bodyPr/>
          <a:lstStyle>
            <a:lvl1pPr marL="274093" indent="-274093" algn="l" defTabSz="10963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266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0452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8625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6806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4990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3169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1350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59525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/>
              <a:t>Lashed cable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FD3AA9CF-21E4-459F-A4C5-2F910DEA8FE5}"/>
              </a:ext>
            </a:extLst>
          </p:cNvPr>
          <p:cNvSpPr txBox="1">
            <a:spLocks/>
          </p:cNvSpPr>
          <p:nvPr/>
        </p:nvSpPr>
        <p:spPr>
          <a:xfrm>
            <a:off x="4492211" y="2239078"/>
            <a:ext cx="3532047" cy="292311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093" indent="-274093" algn="l" defTabSz="10963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266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0452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8625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6806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4990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3169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1350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59525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/>
              <a:t>Typically more expensive unless strand is available</a:t>
            </a:r>
          </a:p>
          <a:p>
            <a:r>
              <a:rPr lang="en-US" sz="2133" dirty="0"/>
              <a:t>Good choice for higher customer density areas and more ground clearance</a:t>
            </a:r>
          </a:p>
          <a:p>
            <a:r>
              <a:rPr lang="en-US" sz="2133" dirty="0"/>
              <a:t>Higher make-ready costs and slower initial deployment</a:t>
            </a:r>
          </a:p>
          <a:p>
            <a:r>
              <a:rPr lang="en-US" sz="2133" dirty="0"/>
              <a:t>Cleaner drop management</a:t>
            </a:r>
          </a:p>
        </p:txBody>
      </p:sp>
    </p:spTree>
    <p:extLst>
      <p:ext uri="{BB962C8B-B14F-4D97-AF65-F5344CB8AC3E}">
        <p14:creationId xmlns:p14="http://schemas.microsoft.com/office/powerpoint/2010/main" val="816205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Why ADSS for FTTH?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59" y="2194971"/>
            <a:ext cx="9437997" cy="3901048"/>
          </a:xfrm>
        </p:spPr>
        <p:txBody>
          <a:bodyPr/>
          <a:lstStyle/>
          <a:p>
            <a:r>
              <a:rPr lang="en-US" sz="2800" dirty="0"/>
              <a:t>Fast and inexpensive installation</a:t>
            </a:r>
          </a:p>
          <a:p>
            <a:r>
              <a:rPr lang="en-US" sz="2800" dirty="0"/>
              <a:t>No need to lash</a:t>
            </a:r>
          </a:p>
          <a:p>
            <a:r>
              <a:rPr lang="en-US" sz="2800" dirty="0"/>
              <a:t>Lower tensions – possibly less guying</a:t>
            </a:r>
          </a:p>
          <a:p>
            <a:r>
              <a:rPr lang="en-US" sz="2800" dirty="0"/>
              <a:t>Little to no maintenance</a:t>
            </a:r>
          </a:p>
          <a:p>
            <a:r>
              <a:rPr lang="en-US" sz="2800" dirty="0"/>
              <a:t>No bonding or grounding</a:t>
            </a:r>
          </a:p>
          <a:p>
            <a:r>
              <a:rPr lang="en-US" sz="2800" dirty="0"/>
              <a:t>Can place in supply zone </a:t>
            </a:r>
          </a:p>
          <a:p>
            <a:pPr lvl="1"/>
            <a:r>
              <a:rPr lang="en-US" dirty="0"/>
              <a:t>Reduces make-ready</a:t>
            </a:r>
          </a:p>
          <a:p>
            <a:r>
              <a:rPr lang="en-US" sz="2800" dirty="0"/>
              <a:t>Often the best choice for FTTH when building to new areas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719" y="2209961"/>
            <a:ext cx="6085840" cy="3423284"/>
          </a:xfrm>
        </p:spPr>
      </p:pic>
    </p:spTree>
    <p:extLst>
      <p:ext uri="{BB962C8B-B14F-4D97-AF65-F5344CB8AC3E}">
        <p14:creationId xmlns:p14="http://schemas.microsoft.com/office/powerpoint/2010/main" val="2848685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Where to use lashed cables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0988" y="2925270"/>
            <a:ext cx="6217920" cy="2141407"/>
          </a:xfrm>
        </p:spPr>
        <p:txBody>
          <a:bodyPr/>
          <a:lstStyle/>
          <a:p>
            <a:r>
              <a:rPr lang="en-US" dirty="0"/>
              <a:t>“No brainer” if a strand is already installed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Higher density areas (reduces pole attachments for drops)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2068" y="1968156"/>
            <a:ext cx="3597958" cy="550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137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0655" y="352426"/>
            <a:ext cx="11094720" cy="8619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 typical ADSS network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03" y="1595466"/>
            <a:ext cx="8007745" cy="570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3111" y="2040298"/>
            <a:ext cx="1207943" cy="1500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791483" y="1738859"/>
            <a:ext cx="2475876" cy="7462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579652" y="1171867"/>
            <a:ext cx="6973423" cy="423588"/>
          </a:xfrm>
          <a:prstGeom prst="straightConnector1">
            <a:avLst/>
          </a:prstGeom>
          <a:ln>
            <a:solidFill>
              <a:srgbClr val="99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355809" y="700743"/>
            <a:ext cx="2088353" cy="1107921"/>
          </a:xfrm>
          <a:prstGeom prst="rect">
            <a:avLst/>
          </a:prstGeom>
          <a:noFill/>
        </p:spPr>
        <p:txBody>
          <a:bodyPr wrap="square" lIns="91362" tIns="45683" rIns="91362" bIns="45683" rtlCol="0">
            <a:spAutoFit/>
          </a:bodyPr>
          <a:lstStyle/>
          <a:p>
            <a:r>
              <a:rPr lang="en-US" dirty="0" err="1"/>
              <a:t>PowerGuide</a:t>
            </a:r>
            <a:r>
              <a:rPr lang="en-US" dirty="0"/>
              <a:t> </a:t>
            </a:r>
            <a:r>
              <a:rPr lang="en-US" dirty="0" err="1"/>
              <a:t>ShortSpan</a:t>
            </a:r>
            <a:r>
              <a:rPr lang="en-US" dirty="0"/>
              <a:t> DT and hardware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896849" y="777977"/>
            <a:ext cx="1318415" cy="8174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355808" y="2292196"/>
            <a:ext cx="2088353" cy="1107921"/>
          </a:xfrm>
          <a:prstGeom prst="rect">
            <a:avLst/>
          </a:prstGeom>
          <a:noFill/>
        </p:spPr>
        <p:txBody>
          <a:bodyPr wrap="square" lIns="91362" tIns="45683" rIns="91362" bIns="45683" rtlCol="0">
            <a:spAutoFit/>
          </a:bodyPr>
          <a:lstStyle/>
          <a:p>
            <a:r>
              <a:rPr lang="en-US" dirty="0" err="1"/>
              <a:t>SlimBox</a:t>
            </a:r>
            <a:r>
              <a:rPr lang="en-US" dirty="0"/>
              <a:t> Drop Terminal and splitter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267359" y="1881445"/>
            <a:ext cx="7285716" cy="603708"/>
          </a:xfrm>
          <a:prstGeom prst="straightConnector1">
            <a:avLst/>
          </a:prstGeom>
          <a:ln>
            <a:solidFill>
              <a:srgbClr val="99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0773112" y="4196855"/>
            <a:ext cx="1638783" cy="10690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440847" y="4069101"/>
            <a:ext cx="1679888" cy="1107921"/>
          </a:xfrm>
          <a:prstGeom prst="rect">
            <a:avLst/>
          </a:prstGeom>
          <a:noFill/>
        </p:spPr>
        <p:txBody>
          <a:bodyPr wrap="square" lIns="91362" tIns="45683" rIns="91362" bIns="45683" rtlCol="0">
            <a:spAutoFit/>
          </a:bodyPr>
          <a:lstStyle/>
          <a:p>
            <a:r>
              <a:rPr lang="en-US" dirty="0" err="1"/>
              <a:t>PowerGuide</a:t>
            </a:r>
            <a:r>
              <a:rPr lang="en-US" dirty="0"/>
              <a:t> TTH and hardware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3402770" y="4222519"/>
            <a:ext cx="7150308" cy="603708"/>
          </a:xfrm>
          <a:prstGeom prst="straightConnector1">
            <a:avLst/>
          </a:prstGeom>
          <a:ln>
            <a:solidFill>
              <a:srgbClr val="99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832578" y="5757625"/>
            <a:ext cx="1148446" cy="114844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7220" y="7062683"/>
            <a:ext cx="1379162" cy="77577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2411863" y="6095272"/>
            <a:ext cx="2218537" cy="1107921"/>
          </a:xfrm>
          <a:prstGeom prst="rect">
            <a:avLst/>
          </a:prstGeom>
          <a:noFill/>
        </p:spPr>
        <p:txBody>
          <a:bodyPr wrap="square" lIns="91362" tIns="45683" rIns="91362" bIns="45683" rtlCol="0">
            <a:spAutoFit/>
          </a:bodyPr>
          <a:lstStyle/>
          <a:p>
            <a:r>
              <a:rPr lang="en-US" dirty="0" err="1"/>
              <a:t>SlimBox</a:t>
            </a:r>
            <a:r>
              <a:rPr lang="en-US" dirty="0"/>
              <a:t> CSP and EZ Bend to the ONT</a:t>
            </a:r>
          </a:p>
        </p:txBody>
      </p:sp>
    </p:spTree>
    <p:extLst>
      <p:ext uri="{BB962C8B-B14F-4D97-AF65-F5344CB8AC3E}">
        <p14:creationId xmlns:p14="http://schemas.microsoft.com/office/powerpoint/2010/main" val="80672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D07EFD-B598-43CF-9657-3EDA5D2B8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183" y="348815"/>
            <a:ext cx="7675172" cy="704481"/>
          </a:xfrm>
        </p:spPr>
        <p:txBody>
          <a:bodyPr/>
          <a:lstStyle/>
          <a:p>
            <a:r>
              <a:rPr lang="en-US" sz="3200" dirty="0"/>
              <a:t>Agenda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37563-D00D-40F1-AD6A-EAF46C60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23" y="2371069"/>
            <a:ext cx="12618720" cy="4249649"/>
          </a:xfrm>
        </p:spPr>
        <p:txBody>
          <a:bodyPr/>
          <a:lstStyle/>
          <a:p>
            <a:r>
              <a:rPr lang="en-US" dirty="0"/>
              <a:t>Fiber property refresher</a:t>
            </a:r>
          </a:p>
          <a:p>
            <a:pPr lvl="1"/>
            <a:r>
              <a:rPr lang="en-US" dirty="0"/>
              <a:t>The cable protects the fiber</a:t>
            </a:r>
          </a:p>
          <a:p>
            <a:r>
              <a:rPr lang="en-US" dirty="0"/>
              <a:t>Cable anatomy</a:t>
            </a:r>
          </a:p>
          <a:p>
            <a:pPr lvl="1"/>
            <a:r>
              <a:rPr lang="en-US" dirty="0"/>
              <a:t>Primarily for electric coop and municipal builds</a:t>
            </a:r>
          </a:p>
          <a:p>
            <a:pPr lvl="1"/>
            <a:r>
              <a:rPr lang="en-US" dirty="0"/>
              <a:t>Trunk/distribution versus drop cables</a:t>
            </a:r>
          </a:p>
          <a:p>
            <a:r>
              <a:rPr lang="en-US" dirty="0"/>
              <a:t>Pros and cons of lashed versus ADSS cables and more detailed ADSS information</a:t>
            </a:r>
          </a:p>
        </p:txBody>
      </p:sp>
    </p:spTree>
    <p:extLst>
      <p:ext uri="{BB962C8B-B14F-4D97-AF65-F5344CB8AC3E}">
        <p14:creationId xmlns:p14="http://schemas.microsoft.com/office/powerpoint/2010/main" val="377510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ADSS installed cost is typically significantly less expensive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454" y="1670295"/>
            <a:ext cx="7426676" cy="5943600"/>
          </a:xfrm>
        </p:spPr>
        <p:txBody>
          <a:bodyPr/>
          <a:lstStyle/>
          <a:p>
            <a:r>
              <a:rPr lang="en-US" sz="2400" dirty="0"/>
              <a:t>Installation typically significantly less expensive</a:t>
            </a:r>
          </a:p>
          <a:p>
            <a:pPr lvl="1"/>
            <a:r>
              <a:rPr lang="en-US" sz="1900" dirty="0"/>
              <a:t>Install 1 cable versus 2</a:t>
            </a:r>
          </a:p>
          <a:p>
            <a:pPr lvl="1"/>
            <a:r>
              <a:rPr lang="en-US" sz="1900" dirty="0"/>
              <a:t>Fewer trips up the pole</a:t>
            </a:r>
          </a:p>
          <a:p>
            <a:pPr lvl="1"/>
            <a:r>
              <a:rPr lang="en-US" sz="1900" dirty="0"/>
              <a:t>$0.20-$0.30/foot less expensive</a:t>
            </a:r>
          </a:p>
          <a:p>
            <a:r>
              <a:rPr lang="en-US" sz="2400" dirty="0"/>
              <a:t>Typically much faster</a:t>
            </a:r>
          </a:p>
          <a:p>
            <a:pPr lvl="1"/>
            <a:r>
              <a:rPr lang="en-US" sz="1900" dirty="0"/>
              <a:t>1-2 km/day are not unusual</a:t>
            </a:r>
          </a:p>
          <a:p>
            <a:pPr lvl="1"/>
            <a:r>
              <a:rPr lang="en-US" sz="1900" dirty="0"/>
              <a:t>Depends on Right of way</a:t>
            </a:r>
          </a:p>
          <a:p>
            <a:r>
              <a:rPr lang="en-US" sz="2400" dirty="0"/>
              <a:t>Lower tensions – possibly less guying</a:t>
            </a:r>
          </a:p>
          <a:p>
            <a:pPr lvl="1"/>
            <a:r>
              <a:rPr lang="en-US" sz="1900" dirty="0"/>
              <a:t>Assume roughly $0.08/foot</a:t>
            </a:r>
          </a:p>
          <a:p>
            <a:r>
              <a:rPr lang="en-US" sz="2400" dirty="0"/>
              <a:t>No maintenance</a:t>
            </a:r>
          </a:p>
          <a:p>
            <a:r>
              <a:rPr lang="en-US" sz="2400" dirty="0"/>
              <a:t>No bonding or grounding</a:t>
            </a:r>
          </a:p>
          <a:p>
            <a:r>
              <a:rPr lang="en-US" sz="2400" dirty="0"/>
              <a:t>Can place in supply zone </a:t>
            </a:r>
          </a:p>
          <a:p>
            <a:pPr lvl="1"/>
            <a:r>
              <a:rPr lang="en-US" sz="2400" dirty="0"/>
              <a:t>Reduces make-ready, up to $0.25/foot</a:t>
            </a:r>
          </a:p>
          <a:p>
            <a:r>
              <a:rPr lang="en-US" sz="2400" dirty="0"/>
              <a:t>The best choice for FTTH when building to new areas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35130" y="1454889"/>
            <a:ext cx="6908209" cy="430812"/>
          </a:xfrm>
          <a:prstGeom prst="rect">
            <a:avLst/>
          </a:prstGeom>
          <a:noFill/>
        </p:spPr>
        <p:txBody>
          <a:bodyPr wrap="none" lIns="91362" tIns="45683" rIns="91362" bIns="45683" rtlCol="0">
            <a:spAutoFit/>
          </a:bodyPr>
          <a:lstStyle/>
          <a:p>
            <a:r>
              <a:rPr lang="en-US" dirty="0"/>
              <a:t>Cable and installation costs for 50,000’ 24 fiber network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8603519"/>
              </p:ext>
            </p:extLst>
          </p:nvPr>
        </p:nvGraphicFramePr>
        <p:xfrm>
          <a:off x="7609556" y="2114550"/>
          <a:ext cx="6759356" cy="52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64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2760" y="275856"/>
            <a:ext cx="8160036" cy="861925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How does ADSS work?</a:t>
            </a:r>
          </a:p>
        </p:txBody>
      </p:sp>
      <p:pic>
        <p:nvPicPr>
          <p:cNvPr id="15363" name="Picture 3" descr="C:\Users\mboxer\AppData\Local\Microsoft\Windows\Temporary Internet Files\Content.IE5\JFSZF2HS\1427401662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010652" y="3525920"/>
            <a:ext cx="1708721" cy="560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6463508" y="5342968"/>
            <a:ext cx="0" cy="232029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05" tIns="65253" rIns="130505" bIns="65253" anchor="ctr"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4510228" y="5342968"/>
            <a:ext cx="0" cy="232029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05" tIns="65253" rIns="130505" bIns="65253" anchor="ctr"/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6463508" y="5280099"/>
            <a:ext cx="804672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05" tIns="65253" rIns="130505" bIns="65253" anchor="ctr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439467" y="5224852"/>
            <a:ext cx="8128607" cy="502920"/>
            <a:chOff x="453266" y="4029811"/>
            <a:chExt cx="5080379" cy="419100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3211512" y="4075849"/>
              <a:ext cx="0" cy="366712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53266" y="4029811"/>
              <a:ext cx="5080379" cy="419100"/>
              <a:chOff x="453266" y="4029811"/>
              <a:chExt cx="5080379" cy="419100"/>
            </a:xfrm>
          </p:grpSpPr>
          <p:sp>
            <p:nvSpPr>
              <p:cNvPr id="12" name="Arc 7"/>
              <p:cNvSpPr>
                <a:spLocks/>
              </p:cNvSpPr>
              <p:nvPr/>
            </p:nvSpPr>
            <p:spPr bwMode="auto">
              <a:xfrm>
                <a:off x="453266" y="4029811"/>
                <a:ext cx="2514600" cy="419100"/>
              </a:xfrm>
              <a:custGeom>
                <a:avLst/>
                <a:gdLst>
                  <a:gd name="T0" fmla="*/ 2514600 w 21600"/>
                  <a:gd name="T1" fmla="*/ 419100 h 21600"/>
                  <a:gd name="T2" fmla="*/ 0 w 21600"/>
                  <a:gd name="T3" fmla="*/ 0 h 21600"/>
                  <a:gd name="T4" fmla="*/ 251460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00206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rc 8"/>
              <p:cNvSpPr>
                <a:spLocks/>
              </p:cNvSpPr>
              <p:nvPr/>
            </p:nvSpPr>
            <p:spPr bwMode="auto">
              <a:xfrm>
                <a:off x="3019045" y="4029811"/>
                <a:ext cx="2514600" cy="419100"/>
              </a:xfrm>
              <a:custGeom>
                <a:avLst/>
                <a:gdLst>
                  <a:gd name="T0" fmla="*/ 2514600 w 21600"/>
                  <a:gd name="T1" fmla="*/ 0 h 21600"/>
                  <a:gd name="T2" fmla="*/ 0 w 21600"/>
                  <a:gd name="T3" fmla="*/ 41910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00206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3211512" y="4075849"/>
                <a:ext cx="647700" cy="3313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b="1" dirty="0">
                    <a:solidFill>
                      <a:srgbClr val="002060"/>
                    </a:solidFill>
                    <a:latin typeface="Arial" pitchFamily="34" charset="0"/>
                  </a:rPr>
                  <a:t>S</a:t>
                </a:r>
                <a:r>
                  <a:rPr lang="en-US" b="1" baseline="-25000" dirty="0">
                    <a:solidFill>
                      <a:srgbClr val="002060"/>
                    </a:solidFill>
                    <a:latin typeface="Arial" pitchFamily="34" charset="0"/>
                  </a:rPr>
                  <a:t>i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439436" y="5280101"/>
            <a:ext cx="8070794" cy="1021215"/>
            <a:chOff x="453266" y="4075848"/>
            <a:chExt cx="5044246" cy="1591048"/>
          </a:xfrm>
        </p:grpSpPr>
        <p:sp>
          <p:nvSpPr>
            <p:cNvPr id="22" name="Arc 9"/>
            <p:cNvSpPr>
              <a:spLocks/>
            </p:cNvSpPr>
            <p:nvPr/>
          </p:nvSpPr>
          <p:spPr bwMode="auto">
            <a:xfrm>
              <a:off x="453266" y="4105827"/>
              <a:ext cx="2514600" cy="1366839"/>
            </a:xfrm>
            <a:custGeom>
              <a:avLst/>
              <a:gdLst>
                <a:gd name="T0" fmla="*/ 2514600 w 21600"/>
                <a:gd name="T1" fmla="*/ 836612 h 21600"/>
                <a:gd name="T2" fmla="*/ 0 w 21600"/>
                <a:gd name="T3" fmla="*/ 0 h 21600"/>
                <a:gd name="T4" fmla="*/ 251460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50800" cap="rnd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rc 10"/>
            <p:cNvSpPr>
              <a:spLocks/>
            </p:cNvSpPr>
            <p:nvPr/>
          </p:nvSpPr>
          <p:spPr bwMode="auto">
            <a:xfrm>
              <a:off x="2982912" y="4173280"/>
              <a:ext cx="2514600" cy="1299386"/>
            </a:xfrm>
            <a:custGeom>
              <a:avLst/>
              <a:gdLst>
                <a:gd name="T0" fmla="*/ 2514600 w 21600"/>
                <a:gd name="T1" fmla="*/ 0 h 21600"/>
                <a:gd name="T2" fmla="*/ 0 w 21600"/>
                <a:gd name="T3" fmla="*/ 83661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50800" cap="rnd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2754312" y="4075848"/>
              <a:ext cx="0" cy="747125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2760614" y="5047322"/>
              <a:ext cx="800100" cy="619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err="1">
                  <a:solidFill>
                    <a:srgbClr val="00B0F0"/>
                  </a:solidFill>
                  <a:latin typeface="Arial" pitchFamily="34" charset="0"/>
                </a:rPr>
                <a:t>S</a:t>
              </a:r>
              <a:r>
                <a:rPr lang="en-US" b="1" baseline="-25000" dirty="0" err="1">
                  <a:solidFill>
                    <a:srgbClr val="00B0F0"/>
                  </a:solidFill>
                  <a:latin typeface="Arial" pitchFamily="34" charset="0"/>
                </a:rPr>
                <a:t>l</a:t>
              </a:r>
              <a:endParaRPr lang="en-US" b="1" baseline="-25000" dirty="0">
                <a:solidFill>
                  <a:srgbClr val="00B0F0"/>
                </a:solidFill>
                <a:latin typeface="Arial" pitchFamily="34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2039295" y="1636315"/>
            <a:ext cx="0" cy="27390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039321" y="4375396"/>
            <a:ext cx="717550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078812" y="3789571"/>
            <a:ext cx="1422556" cy="529824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" descr="C:\Users\mboxer\AppData\Local\Microsoft\Windows\Temporary Internet Files\Content.IE5\JFSZF2HS\1427401662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451415" y="4367167"/>
            <a:ext cx="1537013" cy="377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4804020" y="4378262"/>
            <a:ext cx="1150259" cy="826156"/>
          </a:xfrm>
          <a:prstGeom prst="rect">
            <a:avLst/>
          </a:prstGeom>
          <a:noFill/>
        </p:spPr>
        <p:txBody>
          <a:bodyPr wrap="none" lIns="117130" tIns="58563" rIns="117130" bIns="58563" rtlCol="0">
            <a:spAutoFit/>
          </a:bodyPr>
          <a:lstStyle/>
          <a:p>
            <a:pPr algn="ctr"/>
            <a:r>
              <a:rPr lang="en-US" sz="2300" dirty="0"/>
              <a:t>ɛ </a:t>
            </a:r>
          </a:p>
          <a:p>
            <a:pPr algn="ctr"/>
            <a:r>
              <a:rPr lang="en-US" sz="2300" dirty="0"/>
              <a:t>(Strain)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761" y="2821954"/>
            <a:ext cx="1417961" cy="472213"/>
          </a:xfrm>
          <a:prstGeom prst="rect">
            <a:avLst/>
          </a:prstGeom>
          <a:noFill/>
        </p:spPr>
        <p:txBody>
          <a:bodyPr wrap="none" lIns="117130" tIns="58563" rIns="117130" bIns="58563" rtlCol="0">
            <a:spAutoFit/>
          </a:bodyPr>
          <a:lstStyle/>
          <a:p>
            <a:r>
              <a:rPr lang="en-US" sz="2300" dirty="0"/>
              <a:t>σ (Stress)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01385" y="3516412"/>
            <a:ext cx="361582" cy="472213"/>
          </a:xfrm>
          <a:prstGeom prst="rect">
            <a:avLst/>
          </a:prstGeom>
          <a:noFill/>
        </p:spPr>
        <p:txBody>
          <a:bodyPr wrap="none" lIns="117130" tIns="58563" rIns="117130" bIns="58563" rtlCol="0">
            <a:spAutoFit/>
          </a:bodyPr>
          <a:lstStyle/>
          <a:p>
            <a:r>
              <a:rPr lang="en-US" sz="2300" dirty="0"/>
              <a:t>x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08437" y="2732227"/>
            <a:ext cx="361582" cy="472213"/>
          </a:xfrm>
          <a:prstGeom prst="rect">
            <a:avLst/>
          </a:prstGeom>
          <a:noFill/>
        </p:spPr>
        <p:txBody>
          <a:bodyPr wrap="none" lIns="117130" tIns="58563" rIns="117130" bIns="58563" rtlCol="0">
            <a:spAutoFit/>
          </a:bodyPr>
          <a:lstStyle/>
          <a:p>
            <a:r>
              <a:rPr lang="en-US" sz="2300" dirty="0"/>
              <a:t>x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81893" y="2115878"/>
            <a:ext cx="361582" cy="472213"/>
          </a:xfrm>
          <a:prstGeom prst="rect">
            <a:avLst/>
          </a:prstGeom>
          <a:noFill/>
        </p:spPr>
        <p:txBody>
          <a:bodyPr wrap="none" lIns="117130" tIns="58563" rIns="117130" bIns="58563" rtlCol="0">
            <a:spAutoFit/>
          </a:bodyPr>
          <a:lstStyle/>
          <a:p>
            <a:r>
              <a:rPr lang="en-US" sz="2300" dirty="0"/>
              <a:t>x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24182" y="2407335"/>
            <a:ext cx="361582" cy="472213"/>
          </a:xfrm>
          <a:prstGeom prst="rect">
            <a:avLst/>
          </a:prstGeom>
          <a:noFill/>
        </p:spPr>
        <p:txBody>
          <a:bodyPr wrap="none" lIns="117130" tIns="58563" rIns="117130" bIns="58563" rtlCol="0">
            <a:spAutoFit/>
          </a:bodyPr>
          <a:lstStyle/>
          <a:p>
            <a:r>
              <a:rPr lang="en-US" sz="2300" dirty="0"/>
              <a:t>x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3810012" y="3065005"/>
            <a:ext cx="1898410" cy="630629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63703" y="2682273"/>
            <a:ext cx="560463" cy="187200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126938" y="3642935"/>
            <a:ext cx="2277106" cy="472213"/>
          </a:xfrm>
          <a:prstGeom prst="rect">
            <a:avLst/>
          </a:prstGeom>
          <a:noFill/>
        </p:spPr>
        <p:txBody>
          <a:bodyPr wrap="none" lIns="117130" tIns="58563" rIns="117130" bIns="58563" rtlCol="0">
            <a:spAutoFit/>
          </a:bodyPr>
          <a:lstStyle/>
          <a:p>
            <a:r>
              <a:rPr lang="en-US" sz="2300" dirty="0"/>
              <a:t>After installation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74730" y="2582379"/>
            <a:ext cx="2382969" cy="472213"/>
          </a:xfrm>
          <a:prstGeom prst="rect">
            <a:avLst/>
          </a:prstGeom>
          <a:noFill/>
        </p:spPr>
        <p:txBody>
          <a:bodyPr wrap="none" lIns="117130" tIns="58563" rIns="117130" bIns="58563" rtlCol="0">
            <a:spAutoFit/>
          </a:bodyPr>
          <a:lstStyle/>
          <a:p>
            <a:r>
              <a:rPr lang="en-US" sz="2300" dirty="0"/>
              <a:t>Designed loading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85534" y="2869485"/>
            <a:ext cx="2540063" cy="472213"/>
          </a:xfrm>
          <a:prstGeom prst="rect">
            <a:avLst/>
          </a:prstGeom>
          <a:noFill/>
        </p:spPr>
        <p:txBody>
          <a:bodyPr wrap="none" lIns="117130" tIns="58563" rIns="117130" bIns="58563" rtlCol="0">
            <a:spAutoFit/>
          </a:bodyPr>
          <a:lstStyle/>
          <a:p>
            <a:r>
              <a:rPr lang="en-US" sz="2300" dirty="0"/>
              <a:t>Fiber strain begins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844812" y="2181056"/>
            <a:ext cx="4010979" cy="472213"/>
          </a:xfrm>
          <a:prstGeom prst="rect">
            <a:avLst/>
          </a:prstGeom>
          <a:noFill/>
        </p:spPr>
        <p:txBody>
          <a:bodyPr wrap="none" lIns="117130" tIns="58563" rIns="117130" bIns="58563" rtlCol="0">
            <a:spAutoFit/>
          </a:bodyPr>
          <a:lstStyle/>
          <a:p>
            <a:r>
              <a:rPr lang="en-US" sz="2300" dirty="0"/>
              <a:t>Max Rated Cable Load (MRCL)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078717" y="1715450"/>
            <a:ext cx="1788383" cy="472213"/>
          </a:xfrm>
          <a:prstGeom prst="rect">
            <a:avLst/>
          </a:prstGeom>
          <a:noFill/>
        </p:spPr>
        <p:txBody>
          <a:bodyPr wrap="none" lIns="117130" tIns="58563" rIns="117130" bIns="58563" rtlCol="0">
            <a:spAutoFit/>
          </a:bodyPr>
          <a:lstStyle/>
          <a:p>
            <a:r>
              <a:rPr lang="en-US" sz="2300" dirty="0"/>
              <a:t>Fibers break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122952" y="1440800"/>
            <a:ext cx="1866802" cy="472213"/>
          </a:xfrm>
          <a:prstGeom prst="rect">
            <a:avLst/>
          </a:prstGeom>
          <a:noFill/>
        </p:spPr>
        <p:txBody>
          <a:bodyPr wrap="none" lIns="117130" tIns="58563" rIns="117130" bIns="58563" rtlCol="0">
            <a:spAutoFit/>
          </a:bodyPr>
          <a:lstStyle/>
          <a:p>
            <a:r>
              <a:rPr lang="en-US" sz="2300" dirty="0"/>
              <a:t>Cable breaks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6935969" y="2336865"/>
            <a:ext cx="634726" cy="235236"/>
          </a:xfrm>
          <a:prstGeom prst="line">
            <a:avLst/>
          </a:prstGeom>
          <a:ln w="5715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844834" y="1924928"/>
            <a:ext cx="898227" cy="319225"/>
          </a:xfrm>
          <a:prstGeom prst="line">
            <a:avLst/>
          </a:prstGeom>
          <a:ln w="57150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8660896" y="1682865"/>
            <a:ext cx="361582" cy="472213"/>
          </a:xfrm>
          <a:prstGeom prst="rect">
            <a:avLst/>
          </a:prstGeom>
          <a:noFill/>
        </p:spPr>
        <p:txBody>
          <a:bodyPr wrap="none" lIns="117130" tIns="58563" rIns="117130" bIns="58563" rtlCol="0">
            <a:spAutoFit/>
          </a:bodyPr>
          <a:lstStyle/>
          <a:p>
            <a:r>
              <a:rPr lang="en-US" sz="2300" dirty="0"/>
              <a:t>x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686470" y="1462132"/>
            <a:ext cx="361582" cy="472213"/>
          </a:xfrm>
          <a:prstGeom prst="rect">
            <a:avLst/>
          </a:prstGeom>
          <a:noFill/>
        </p:spPr>
        <p:txBody>
          <a:bodyPr wrap="none" lIns="117130" tIns="58563" rIns="117130" bIns="58563" rtlCol="0">
            <a:spAutoFit/>
          </a:bodyPr>
          <a:lstStyle/>
          <a:p>
            <a:r>
              <a:rPr lang="en-US" sz="2300" dirty="0"/>
              <a:t>x</a:t>
            </a:r>
          </a:p>
        </p:txBody>
      </p:sp>
      <p:pic>
        <p:nvPicPr>
          <p:cNvPr id="15364" name="Picture 4" descr="C:\Users\mboxer\AppData\Local\Microsoft\Windows\Temporary Internet Files\Content.IE5\NNDPK8PB\wind-lineart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676" y="2295102"/>
            <a:ext cx="1637430" cy="114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:\Users\mboxer\AppData\Local\Microsoft\Windows\Temporary Internet Files\Content.IE5\JFSZF2HS\Ice-Cubes[1]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759216" y="1672569"/>
            <a:ext cx="1908753" cy="100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1" name="Freeform 15370"/>
          <p:cNvSpPr/>
          <p:nvPr/>
        </p:nvSpPr>
        <p:spPr>
          <a:xfrm>
            <a:off x="9078707" y="1614995"/>
            <a:ext cx="1607750" cy="238205"/>
          </a:xfrm>
          <a:custGeom>
            <a:avLst/>
            <a:gdLst>
              <a:gd name="connsiteX0" fmla="*/ 0 w 1074057"/>
              <a:gd name="connsiteY0" fmla="*/ 449943 h 449943"/>
              <a:gd name="connsiteX1" fmla="*/ 232229 w 1074057"/>
              <a:gd name="connsiteY1" fmla="*/ 101600 h 449943"/>
              <a:gd name="connsiteX2" fmla="*/ 1074057 w 1074057"/>
              <a:gd name="connsiteY2" fmla="*/ 0 h 44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057" h="449943">
                <a:moveTo>
                  <a:pt x="0" y="449943"/>
                </a:moveTo>
                <a:cubicBezTo>
                  <a:pt x="26610" y="313266"/>
                  <a:pt x="53220" y="176590"/>
                  <a:pt x="232229" y="101600"/>
                </a:cubicBezTo>
                <a:cubicBezTo>
                  <a:pt x="411238" y="26610"/>
                  <a:pt x="742647" y="13305"/>
                  <a:pt x="1074057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7130" tIns="58563" rIns="117130" bIns="5856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7" grpId="0"/>
      <p:bldP spid="48" grpId="0"/>
      <p:bldP spid="49" grpId="0"/>
      <p:bldP spid="53" grpId="0"/>
      <p:bldP spid="56" grpId="0"/>
      <p:bldP spid="57" grpId="0"/>
      <p:bldP spid="58" grpId="0"/>
      <p:bldP spid="59" grpId="0"/>
      <p:bldP spid="60" grpId="0"/>
      <p:bldP spid="71" grpId="0"/>
      <p:bldP spid="72" grpId="0"/>
      <p:bldP spid="153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6821" y="358790"/>
            <a:ext cx="6062979" cy="822960"/>
          </a:xfrm>
          <a:noFill/>
        </p:spPr>
        <p:txBody>
          <a:bodyPr lIns="131520" tIns="65761" rIns="131520" bIns="65761"/>
          <a:lstStyle/>
          <a:p>
            <a:r>
              <a:rPr lang="en-US" sz="3200" dirty="0"/>
              <a:t>Required Design Information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-3875743" y="1555052"/>
            <a:ext cx="5494096" cy="1995728"/>
          </a:xfrm>
          <a:prstGeom prst="rect">
            <a:avLst/>
          </a:prstGeom>
          <a:noFill/>
        </p:spPr>
        <p:txBody>
          <a:bodyPr lIns="131520" tIns="65761" rIns="131520" bIns="65761"/>
          <a:lstStyle/>
          <a:p>
            <a:pPr>
              <a:lnSpc>
                <a:spcPct val="90000"/>
              </a:lnSpc>
            </a:pPr>
            <a:endParaRPr lang="en-US" sz="2300" dirty="0"/>
          </a:p>
          <a:p>
            <a:pPr>
              <a:lnSpc>
                <a:spcPct val="90000"/>
              </a:lnSpc>
            </a:pPr>
            <a:endParaRPr lang="en-US" sz="2300" dirty="0"/>
          </a:p>
          <a:p>
            <a:pPr>
              <a:lnSpc>
                <a:spcPct val="90000"/>
              </a:lnSpc>
            </a:pPr>
            <a:endParaRPr lang="en-US" sz="2300" dirty="0"/>
          </a:p>
        </p:txBody>
      </p:sp>
      <p:sp>
        <p:nvSpPr>
          <p:cNvPr id="6148" name="Line 5"/>
          <p:cNvSpPr>
            <a:spLocks noChangeShapeType="1"/>
          </p:cNvSpPr>
          <p:nvPr/>
        </p:nvSpPr>
        <p:spPr bwMode="auto">
          <a:xfrm>
            <a:off x="6355577" y="2926673"/>
            <a:ext cx="0" cy="232029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13" tIns="65306" rIns="130613" bIns="65306" anchor="ctr"/>
          <a:lstStyle/>
          <a:p>
            <a:endParaRPr lang="en-US"/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14402297" y="2926673"/>
            <a:ext cx="0" cy="232029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13" tIns="65306" rIns="130613" bIns="65306" anchor="ctr"/>
          <a:lstStyle/>
          <a:p>
            <a:endParaRPr lang="en-US"/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>
            <a:off x="6355577" y="2863808"/>
            <a:ext cx="804672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13" tIns="65306" rIns="130613" bIns="65306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331505" y="2808563"/>
            <a:ext cx="8128607" cy="1200067"/>
            <a:chOff x="453266" y="4029811"/>
            <a:chExt cx="5080379" cy="1000056"/>
          </a:xfrm>
        </p:grpSpPr>
        <p:sp>
          <p:nvSpPr>
            <p:cNvPr id="6156" name="Line 13"/>
            <p:cNvSpPr>
              <a:spLocks noChangeShapeType="1"/>
            </p:cNvSpPr>
            <p:nvPr/>
          </p:nvSpPr>
          <p:spPr bwMode="auto">
            <a:xfrm>
              <a:off x="3211512" y="4075849"/>
              <a:ext cx="0" cy="366712"/>
            </a:xfrm>
            <a:prstGeom prst="line">
              <a:avLst/>
            </a:prstGeom>
            <a:noFill/>
            <a:ln w="25400">
              <a:solidFill>
                <a:srgbClr val="00206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53266" y="4029811"/>
              <a:ext cx="5080379" cy="1000056"/>
              <a:chOff x="453266" y="4029811"/>
              <a:chExt cx="5080379" cy="1000056"/>
            </a:xfrm>
          </p:grpSpPr>
          <p:sp>
            <p:nvSpPr>
              <p:cNvPr id="6150" name="Arc 7"/>
              <p:cNvSpPr>
                <a:spLocks/>
              </p:cNvSpPr>
              <p:nvPr/>
            </p:nvSpPr>
            <p:spPr bwMode="auto">
              <a:xfrm>
                <a:off x="453266" y="4029811"/>
                <a:ext cx="2514600" cy="419100"/>
              </a:xfrm>
              <a:custGeom>
                <a:avLst/>
                <a:gdLst>
                  <a:gd name="T0" fmla="*/ 2514600 w 21600"/>
                  <a:gd name="T1" fmla="*/ 419100 h 21600"/>
                  <a:gd name="T2" fmla="*/ 0 w 21600"/>
                  <a:gd name="T3" fmla="*/ 0 h 21600"/>
                  <a:gd name="T4" fmla="*/ 251460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00206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1" name="Arc 8"/>
              <p:cNvSpPr>
                <a:spLocks/>
              </p:cNvSpPr>
              <p:nvPr/>
            </p:nvSpPr>
            <p:spPr bwMode="auto">
              <a:xfrm>
                <a:off x="3019045" y="4029811"/>
                <a:ext cx="2514600" cy="419100"/>
              </a:xfrm>
              <a:custGeom>
                <a:avLst/>
                <a:gdLst>
                  <a:gd name="T0" fmla="*/ 2514600 w 21600"/>
                  <a:gd name="T1" fmla="*/ 0 h 21600"/>
                  <a:gd name="T2" fmla="*/ 0 w 21600"/>
                  <a:gd name="T3" fmla="*/ 41910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50800" cap="rnd">
                <a:solidFill>
                  <a:srgbClr val="00206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6157" name="Rectangle 14"/>
              <p:cNvSpPr>
                <a:spLocks noChangeArrowheads="1"/>
              </p:cNvSpPr>
              <p:nvPr/>
            </p:nvSpPr>
            <p:spPr bwMode="auto">
              <a:xfrm>
                <a:off x="3211512" y="4075849"/>
                <a:ext cx="647700" cy="3313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b="1" dirty="0">
                    <a:solidFill>
                      <a:srgbClr val="002060"/>
                    </a:solidFill>
                    <a:latin typeface="Arial" pitchFamily="34" charset="0"/>
                  </a:rPr>
                  <a:t>S</a:t>
                </a:r>
                <a:r>
                  <a:rPr lang="en-US" b="1" baseline="-25000" dirty="0">
                    <a:solidFill>
                      <a:srgbClr val="002060"/>
                    </a:solidFill>
                    <a:latin typeface="Arial" pitchFamily="34" charset="0"/>
                  </a:rPr>
                  <a:t>i</a:t>
                </a:r>
              </a:p>
            </p:txBody>
          </p:sp>
          <p:sp>
            <p:nvSpPr>
              <p:cNvPr id="6159" name="Rectangle 16"/>
              <p:cNvSpPr>
                <a:spLocks noChangeArrowheads="1"/>
              </p:cNvSpPr>
              <p:nvPr/>
            </p:nvSpPr>
            <p:spPr bwMode="auto">
              <a:xfrm>
                <a:off x="748127" y="4438294"/>
                <a:ext cx="1958146" cy="591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b="1" dirty="0">
                    <a:solidFill>
                      <a:srgbClr val="002060"/>
                    </a:solidFill>
                    <a:latin typeface="Arial" pitchFamily="34" charset="0"/>
                  </a:rPr>
                  <a:t>S</a:t>
                </a:r>
                <a:r>
                  <a:rPr lang="en-US" b="1" baseline="-25000" dirty="0">
                    <a:solidFill>
                      <a:srgbClr val="002060"/>
                    </a:solidFill>
                    <a:latin typeface="Arial" pitchFamily="34" charset="0"/>
                  </a:rPr>
                  <a:t>i</a:t>
                </a:r>
                <a:r>
                  <a:rPr lang="en-US" b="1" dirty="0">
                    <a:solidFill>
                      <a:srgbClr val="002060"/>
                    </a:solidFill>
                    <a:latin typeface="Arial" pitchFamily="34" charset="0"/>
                  </a:rPr>
                  <a:t> = sag initial (no load)</a:t>
                </a:r>
              </a:p>
            </p:txBody>
          </p:sp>
        </p:grpSp>
      </p:grpSp>
      <p:sp>
        <p:nvSpPr>
          <p:cNvPr id="6161" name="Line 18"/>
          <p:cNvSpPr>
            <a:spLocks noChangeShapeType="1"/>
          </p:cNvSpPr>
          <p:nvPr/>
        </p:nvSpPr>
        <p:spPr bwMode="auto">
          <a:xfrm>
            <a:off x="6355577" y="2486619"/>
            <a:ext cx="0" cy="37719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13" tIns="65306" rIns="130613" bIns="65306" anchor="ctr"/>
          <a:lstStyle/>
          <a:p>
            <a:endParaRPr lang="en-US"/>
          </a:p>
        </p:txBody>
      </p:sp>
      <p:sp>
        <p:nvSpPr>
          <p:cNvPr id="6162" name="Line 19"/>
          <p:cNvSpPr>
            <a:spLocks noChangeShapeType="1"/>
          </p:cNvSpPr>
          <p:nvPr/>
        </p:nvSpPr>
        <p:spPr bwMode="auto">
          <a:xfrm>
            <a:off x="14402297" y="2486619"/>
            <a:ext cx="0" cy="37719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13" tIns="65306" rIns="130613" bIns="65306" anchor="ctr"/>
          <a:lstStyle/>
          <a:p>
            <a:endParaRPr lang="en-US"/>
          </a:p>
        </p:txBody>
      </p:sp>
      <p:sp>
        <p:nvSpPr>
          <p:cNvPr id="6163" name="Line 20"/>
          <p:cNvSpPr>
            <a:spLocks noChangeShapeType="1"/>
          </p:cNvSpPr>
          <p:nvPr/>
        </p:nvSpPr>
        <p:spPr bwMode="auto">
          <a:xfrm>
            <a:off x="6355577" y="2673308"/>
            <a:ext cx="304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13" tIns="65306" rIns="130613" bIns="65306" anchor="ctr"/>
          <a:lstStyle/>
          <a:p>
            <a:endParaRPr lang="en-US"/>
          </a:p>
        </p:txBody>
      </p:sp>
      <p:sp>
        <p:nvSpPr>
          <p:cNvPr id="6164" name="Line 21"/>
          <p:cNvSpPr>
            <a:spLocks noChangeShapeType="1"/>
          </p:cNvSpPr>
          <p:nvPr/>
        </p:nvSpPr>
        <p:spPr bwMode="auto">
          <a:xfrm>
            <a:off x="11354297" y="2673308"/>
            <a:ext cx="3048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13" tIns="65306" rIns="130613" bIns="65306" anchor="ctr"/>
          <a:lstStyle/>
          <a:p>
            <a:endParaRPr lang="en-US"/>
          </a:p>
        </p:txBody>
      </p:sp>
      <p:sp>
        <p:nvSpPr>
          <p:cNvPr id="6165" name="Rectangle 22"/>
          <p:cNvSpPr>
            <a:spLocks noChangeArrowheads="1"/>
          </p:cNvSpPr>
          <p:nvPr/>
        </p:nvSpPr>
        <p:spPr bwMode="auto">
          <a:xfrm>
            <a:off x="9486184" y="2326598"/>
            <a:ext cx="1706880" cy="57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1520" tIns="65761" rIns="131520" bIns="65761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chemeClr val="tx2"/>
                </a:solidFill>
                <a:latin typeface="Arial" pitchFamily="34" charset="0"/>
              </a:rPr>
              <a:t>span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360301" y="1778519"/>
            <a:ext cx="5971203" cy="509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31520" tIns="65761" rIns="131520" bIns="65761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ts val="500"/>
              </a:spcAft>
              <a:buSzPct val="80000"/>
              <a:buFont typeface="Arial" charset="0"/>
              <a:buChar char="•"/>
              <a:defRPr sz="2000" b="1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ts val="30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5000"/>
            </a:pPr>
            <a:r>
              <a:rPr lang="en-US" sz="2400" dirty="0">
                <a:latin typeface="+mj-lt"/>
              </a:rPr>
              <a:t>Fiber count </a:t>
            </a:r>
          </a:p>
          <a:p>
            <a:pPr>
              <a:buSzPct val="75000"/>
            </a:pPr>
            <a:r>
              <a:rPr lang="en-US" sz="2400" dirty="0">
                <a:latin typeface="+mj-lt"/>
              </a:rPr>
              <a:t>Worse case environmental loading conditions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>
                <a:latin typeface="+mj-lt"/>
              </a:rPr>
              <a:t>Ice thickness (radial or rime), wind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>
                <a:latin typeface="+mj-lt"/>
              </a:rPr>
              <a:t>Temperature, safety factors</a:t>
            </a:r>
          </a:p>
          <a:p>
            <a:pPr>
              <a:lnSpc>
                <a:spcPct val="110000"/>
              </a:lnSpc>
              <a:buSzPct val="75000"/>
            </a:pPr>
            <a:r>
              <a:rPr lang="en-US" sz="2400" dirty="0">
                <a:cs typeface="Arial" pitchFamily="34" charset="0"/>
              </a:rPr>
              <a:t>Maximum span – not ruling span</a:t>
            </a:r>
          </a:p>
          <a:p>
            <a:pPr>
              <a:lnSpc>
                <a:spcPct val="110000"/>
              </a:lnSpc>
              <a:buSzPct val="75000"/>
            </a:pPr>
            <a:r>
              <a:rPr lang="en-US" sz="2400" dirty="0">
                <a:cs typeface="Arial" pitchFamily="34" charset="0"/>
              </a:rPr>
              <a:t>Installation Sag Percent</a:t>
            </a:r>
          </a:p>
          <a:p>
            <a:pPr lvl="1">
              <a:lnSpc>
                <a:spcPct val="110000"/>
              </a:lnSpc>
              <a:buSzPct val="75000"/>
            </a:pPr>
            <a:r>
              <a:rPr lang="en-US" sz="2400" dirty="0">
                <a:cs typeface="Arial" pitchFamily="34" charset="0"/>
              </a:rPr>
              <a:t>Installation sag as a percent of the span.  Assumed to be 1.5% if not specified. </a:t>
            </a:r>
          </a:p>
          <a:p>
            <a:pPr lvl="1">
              <a:lnSpc>
                <a:spcPct val="110000"/>
              </a:lnSpc>
              <a:buSzPct val="75000"/>
            </a:pPr>
            <a:r>
              <a:rPr lang="en-US" sz="2400" dirty="0">
                <a:cs typeface="Arial" pitchFamily="34" charset="0"/>
              </a:rPr>
              <a:t>Loaded sag % (if required)</a:t>
            </a:r>
          </a:p>
          <a:p>
            <a:pPr>
              <a:lnSpc>
                <a:spcPct val="110000"/>
              </a:lnSpc>
              <a:buSzPct val="75000"/>
            </a:pPr>
            <a:r>
              <a:rPr lang="en-US" sz="2400" dirty="0">
                <a:cs typeface="Arial" pitchFamily="34" charset="0"/>
              </a:rPr>
              <a:t>Line voltage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31505" y="2863807"/>
            <a:ext cx="8427513" cy="2527107"/>
            <a:chOff x="453266" y="4075848"/>
            <a:chExt cx="5267195" cy="2105922"/>
          </a:xfrm>
        </p:grpSpPr>
        <p:sp>
          <p:nvSpPr>
            <p:cNvPr id="6152" name="Arc 9"/>
            <p:cNvSpPr>
              <a:spLocks/>
            </p:cNvSpPr>
            <p:nvPr/>
          </p:nvSpPr>
          <p:spPr bwMode="auto">
            <a:xfrm>
              <a:off x="453266" y="4105827"/>
              <a:ext cx="2514600" cy="1366839"/>
            </a:xfrm>
            <a:custGeom>
              <a:avLst/>
              <a:gdLst>
                <a:gd name="T0" fmla="*/ 2514600 w 21600"/>
                <a:gd name="T1" fmla="*/ 836612 h 21600"/>
                <a:gd name="T2" fmla="*/ 0 w 21600"/>
                <a:gd name="T3" fmla="*/ 0 h 21600"/>
                <a:gd name="T4" fmla="*/ 251460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50800" cap="rnd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Arc 10"/>
            <p:cNvSpPr>
              <a:spLocks/>
            </p:cNvSpPr>
            <p:nvPr/>
          </p:nvSpPr>
          <p:spPr bwMode="auto">
            <a:xfrm>
              <a:off x="2982912" y="4173280"/>
              <a:ext cx="2514600" cy="1299386"/>
            </a:xfrm>
            <a:custGeom>
              <a:avLst/>
              <a:gdLst>
                <a:gd name="T0" fmla="*/ 2514600 w 21600"/>
                <a:gd name="T1" fmla="*/ 0 h 21600"/>
                <a:gd name="T2" fmla="*/ 0 w 21600"/>
                <a:gd name="T3" fmla="*/ 83661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50800" cap="rnd">
              <a:solidFill>
                <a:srgbClr val="00B0F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Line 12"/>
            <p:cNvSpPr>
              <a:spLocks noChangeShapeType="1"/>
            </p:cNvSpPr>
            <p:nvPr/>
          </p:nvSpPr>
          <p:spPr bwMode="auto">
            <a:xfrm>
              <a:off x="2754312" y="4075848"/>
              <a:ext cx="0" cy="1396817"/>
            </a:xfrm>
            <a:prstGeom prst="line">
              <a:avLst/>
            </a:prstGeom>
            <a:noFill/>
            <a:ln w="25400">
              <a:solidFill>
                <a:srgbClr val="00B0F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Rectangle 15"/>
            <p:cNvSpPr>
              <a:spLocks noChangeArrowheads="1"/>
            </p:cNvSpPr>
            <p:nvPr/>
          </p:nvSpPr>
          <p:spPr bwMode="auto">
            <a:xfrm>
              <a:off x="2760614" y="5047321"/>
              <a:ext cx="800100" cy="331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err="1">
                  <a:solidFill>
                    <a:srgbClr val="00B0F0"/>
                  </a:solidFill>
                  <a:latin typeface="Arial" pitchFamily="34" charset="0"/>
                </a:rPr>
                <a:t>S</a:t>
              </a:r>
              <a:r>
                <a:rPr lang="en-US" b="1" baseline="-25000" dirty="0" err="1">
                  <a:solidFill>
                    <a:srgbClr val="00B0F0"/>
                  </a:solidFill>
                  <a:latin typeface="Arial" pitchFamily="34" charset="0"/>
                </a:rPr>
                <a:t>l</a:t>
              </a:r>
              <a:endParaRPr lang="en-US" b="1" baseline="-25000" dirty="0">
                <a:solidFill>
                  <a:srgbClr val="00B0F0"/>
                </a:solidFill>
                <a:latin typeface="Arial" pitchFamily="34" charset="0"/>
              </a:endParaRPr>
            </a:p>
          </p:txBody>
        </p:sp>
        <p:sp>
          <p:nvSpPr>
            <p:cNvPr id="6160" name="Rectangle 17"/>
            <p:cNvSpPr>
              <a:spLocks noChangeArrowheads="1"/>
            </p:cNvSpPr>
            <p:nvPr/>
          </p:nvSpPr>
          <p:spPr bwMode="auto">
            <a:xfrm>
              <a:off x="4003994" y="5295245"/>
              <a:ext cx="1716467" cy="331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err="1">
                  <a:solidFill>
                    <a:srgbClr val="00B0F0"/>
                  </a:solidFill>
                  <a:latin typeface="Arial" pitchFamily="34" charset="0"/>
                </a:rPr>
                <a:t>S</a:t>
              </a:r>
              <a:r>
                <a:rPr lang="en-US" b="1" baseline="-25000" dirty="0" err="1">
                  <a:solidFill>
                    <a:srgbClr val="00B0F0"/>
                  </a:solidFill>
                  <a:latin typeface="Arial" pitchFamily="34" charset="0"/>
                </a:rPr>
                <a:t>l</a:t>
              </a:r>
              <a:r>
                <a:rPr lang="en-US" b="1" dirty="0">
                  <a:solidFill>
                    <a:srgbClr val="00B0F0"/>
                  </a:solidFill>
                  <a:latin typeface="Arial" pitchFamily="34" charset="0"/>
                </a:rPr>
                <a:t> = sag loaded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48127" y="5886818"/>
              <a:ext cx="2070639" cy="294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>
                  <a:solidFill>
                    <a:srgbClr val="00B0F0"/>
                  </a:solidFill>
                </a:rPr>
                <a:t>Loaded case shown exaggerated*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763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182" y="480176"/>
            <a:ext cx="4392258" cy="678064"/>
          </a:xfrm>
        </p:spPr>
        <p:txBody>
          <a:bodyPr/>
          <a:lstStyle/>
          <a:p>
            <a:r>
              <a:rPr lang="en-US" sz="3200" dirty="0"/>
              <a:t>Ice and wind loading</a:t>
            </a:r>
          </a:p>
        </p:txBody>
      </p:sp>
      <p:pic>
        <p:nvPicPr>
          <p:cNvPr id="16386" name="Picture 2" descr="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593299" y="3355498"/>
            <a:ext cx="3104860" cy="564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9" name="Oval 458"/>
          <p:cNvSpPr/>
          <p:nvPr/>
        </p:nvSpPr>
        <p:spPr bwMode="auto">
          <a:xfrm>
            <a:off x="4075541" y="1351515"/>
            <a:ext cx="2305622" cy="2313062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018824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200">
              <a:latin typeface="Arial" pitchFamily="34" charset="0"/>
            </a:endParaRPr>
          </a:p>
        </p:txBody>
      </p:sp>
      <p:sp>
        <p:nvSpPr>
          <p:cNvPr id="462" name="Oval 461"/>
          <p:cNvSpPr/>
          <p:nvPr/>
        </p:nvSpPr>
        <p:spPr bwMode="auto">
          <a:xfrm>
            <a:off x="9916086" y="1580297"/>
            <a:ext cx="2362200" cy="34836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txBody>
          <a:bodyPr vert="horz" wrap="square" lIns="101882" tIns="50941" rIns="101882" bIns="50941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018824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200">
              <a:latin typeface="Arial" pitchFamily="34" charset="0"/>
            </a:endParaRPr>
          </a:p>
        </p:txBody>
      </p:sp>
      <p:grpSp>
        <p:nvGrpSpPr>
          <p:cNvPr id="463" name="Group 564"/>
          <p:cNvGrpSpPr>
            <a:grpSpLocks/>
          </p:cNvGrpSpPr>
          <p:nvPr/>
        </p:nvGrpSpPr>
        <p:grpSpPr bwMode="auto">
          <a:xfrm>
            <a:off x="4243766" y="1568669"/>
            <a:ext cx="1927860" cy="1908915"/>
            <a:chOff x="1649" y="907"/>
            <a:chExt cx="1120" cy="1018"/>
          </a:xfrm>
        </p:grpSpPr>
        <p:sp>
          <p:nvSpPr>
            <p:cNvPr id="464" name="Oval 565"/>
            <p:cNvSpPr>
              <a:spLocks noChangeArrowheads="1"/>
            </p:cNvSpPr>
            <p:nvPr/>
          </p:nvSpPr>
          <p:spPr bwMode="auto">
            <a:xfrm>
              <a:off x="1649" y="907"/>
              <a:ext cx="1120" cy="1018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00"/>
            </a:p>
          </p:txBody>
        </p:sp>
        <p:sp>
          <p:nvSpPr>
            <p:cNvPr id="465" name="Oval 566" descr="Large checker board"/>
            <p:cNvSpPr>
              <a:spLocks noChangeArrowheads="1"/>
            </p:cNvSpPr>
            <p:nvPr/>
          </p:nvSpPr>
          <p:spPr bwMode="auto">
            <a:xfrm>
              <a:off x="1723" y="981"/>
              <a:ext cx="952" cy="870"/>
            </a:xfrm>
            <a:prstGeom prst="ellipse">
              <a:avLst/>
            </a:prstGeom>
            <a:pattFill prst="lgCheck">
              <a:fgClr>
                <a:srgbClr val="FAFD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00"/>
            </a:p>
          </p:txBody>
        </p:sp>
        <p:sp>
          <p:nvSpPr>
            <p:cNvPr id="466" name="Oval 567"/>
            <p:cNvSpPr>
              <a:spLocks noChangeArrowheads="1"/>
            </p:cNvSpPr>
            <p:nvPr/>
          </p:nvSpPr>
          <p:spPr bwMode="auto">
            <a:xfrm>
              <a:off x="1777" y="1029"/>
              <a:ext cx="840" cy="78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00"/>
            </a:p>
          </p:txBody>
        </p:sp>
        <p:sp>
          <p:nvSpPr>
            <p:cNvPr id="467" name="Oval 568" descr="Outlined diamond"/>
            <p:cNvSpPr>
              <a:spLocks noChangeArrowheads="1"/>
            </p:cNvSpPr>
            <p:nvPr/>
          </p:nvSpPr>
          <p:spPr bwMode="auto">
            <a:xfrm>
              <a:off x="1823" y="1077"/>
              <a:ext cx="748" cy="682"/>
            </a:xfrm>
            <a:prstGeom prst="ellipse">
              <a:avLst/>
            </a:prstGeom>
            <a:pattFill prst="openDmnd">
              <a:fgClr>
                <a:srgbClr val="85004D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00"/>
            </a:p>
          </p:txBody>
        </p:sp>
        <p:sp>
          <p:nvSpPr>
            <p:cNvPr id="468" name="Oval 569"/>
            <p:cNvSpPr>
              <a:spLocks noChangeArrowheads="1"/>
            </p:cNvSpPr>
            <p:nvPr/>
          </p:nvSpPr>
          <p:spPr bwMode="auto">
            <a:xfrm>
              <a:off x="1941" y="1129"/>
              <a:ext cx="194" cy="166"/>
            </a:xfrm>
            <a:prstGeom prst="ellipse">
              <a:avLst/>
            </a:prstGeom>
            <a:solidFill>
              <a:srgbClr val="FFAA29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00"/>
            </a:p>
          </p:txBody>
        </p:sp>
        <p:sp>
          <p:nvSpPr>
            <p:cNvPr id="469" name="Oval 570" descr="Small confetti"/>
            <p:cNvSpPr>
              <a:spLocks noChangeArrowheads="1"/>
            </p:cNvSpPr>
            <p:nvPr/>
          </p:nvSpPr>
          <p:spPr bwMode="auto">
            <a:xfrm>
              <a:off x="1971" y="1153"/>
              <a:ext cx="136" cy="118"/>
            </a:xfrm>
            <a:prstGeom prst="ellipse">
              <a:avLst/>
            </a:prstGeom>
            <a:pattFill prst="smConfetti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00"/>
            </a:p>
          </p:txBody>
        </p:sp>
        <p:sp>
          <p:nvSpPr>
            <p:cNvPr id="470" name="Oval 571"/>
            <p:cNvSpPr>
              <a:spLocks noChangeArrowheads="1"/>
            </p:cNvSpPr>
            <p:nvPr/>
          </p:nvSpPr>
          <p:spPr bwMode="auto">
            <a:xfrm>
              <a:off x="2155" y="1089"/>
              <a:ext cx="194" cy="166"/>
            </a:xfrm>
            <a:prstGeom prst="ellipse">
              <a:avLst/>
            </a:prstGeom>
            <a:solidFill>
              <a:srgbClr val="063DE8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00"/>
            </a:p>
          </p:txBody>
        </p:sp>
        <p:sp>
          <p:nvSpPr>
            <p:cNvPr id="471" name="Oval 572" descr="Small confetti"/>
            <p:cNvSpPr>
              <a:spLocks noChangeArrowheads="1"/>
            </p:cNvSpPr>
            <p:nvPr/>
          </p:nvSpPr>
          <p:spPr bwMode="auto">
            <a:xfrm>
              <a:off x="2183" y="1113"/>
              <a:ext cx="136" cy="120"/>
            </a:xfrm>
            <a:prstGeom prst="ellipse">
              <a:avLst/>
            </a:prstGeom>
            <a:pattFill prst="smConfetti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00"/>
            </a:p>
          </p:txBody>
        </p:sp>
        <p:sp>
          <p:nvSpPr>
            <p:cNvPr id="472" name="Oval 573"/>
            <p:cNvSpPr>
              <a:spLocks noChangeArrowheads="1"/>
            </p:cNvSpPr>
            <p:nvPr/>
          </p:nvSpPr>
          <p:spPr bwMode="auto">
            <a:xfrm>
              <a:off x="2027" y="1257"/>
              <a:ext cx="344" cy="32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00"/>
            </a:p>
          </p:txBody>
        </p:sp>
        <p:sp>
          <p:nvSpPr>
            <p:cNvPr id="473" name="Oval 574" descr="50%"/>
            <p:cNvSpPr>
              <a:spLocks noChangeArrowheads="1"/>
            </p:cNvSpPr>
            <p:nvPr/>
          </p:nvSpPr>
          <p:spPr bwMode="auto">
            <a:xfrm>
              <a:off x="2123" y="1347"/>
              <a:ext cx="154" cy="14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00"/>
            </a:p>
          </p:txBody>
        </p:sp>
        <p:grpSp>
          <p:nvGrpSpPr>
            <p:cNvPr id="474" name="Group 575"/>
            <p:cNvGrpSpPr>
              <a:grpSpLocks/>
            </p:cNvGrpSpPr>
            <p:nvPr/>
          </p:nvGrpSpPr>
          <p:grpSpPr bwMode="auto">
            <a:xfrm>
              <a:off x="2379" y="1133"/>
              <a:ext cx="52" cy="50"/>
              <a:chOff x="2379" y="1133"/>
              <a:chExt cx="52" cy="50"/>
            </a:xfrm>
          </p:grpSpPr>
          <p:sp>
            <p:nvSpPr>
              <p:cNvPr id="664" name="Oval 576"/>
              <p:cNvSpPr>
                <a:spLocks noChangeArrowheads="1"/>
              </p:cNvSpPr>
              <p:nvPr/>
            </p:nvSpPr>
            <p:spPr bwMode="auto">
              <a:xfrm>
                <a:off x="2383" y="1137"/>
                <a:ext cx="30" cy="3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65" name="Oval 577"/>
              <p:cNvSpPr>
                <a:spLocks noChangeArrowheads="1"/>
              </p:cNvSpPr>
              <p:nvPr/>
            </p:nvSpPr>
            <p:spPr bwMode="auto">
              <a:xfrm>
                <a:off x="2379" y="1133"/>
                <a:ext cx="38" cy="38"/>
              </a:xfrm>
              <a:prstGeom prst="ellipse">
                <a:avLst/>
              </a:prstGeom>
              <a:solidFill>
                <a:srgbClr val="FE500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66" name="Oval 578"/>
              <p:cNvSpPr>
                <a:spLocks noChangeArrowheads="1"/>
              </p:cNvSpPr>
              <p:nvPr/>
            </p:nvSpPr>
            <p:spPr bwMode="auto">
              <a:xfrm>
                <a:off x="2379" y="1133"/>
                <a:ext cx="38" cy="38"/>
              </a:xfrm>
              <a:prstGeom prst="ellipse">
                <a:avLst/>
              </a:prstGeom>
              <a:solidFill>
                <a:srgbClr val="FD4F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67" name="Oval 579"/>
              <p:cNvSpPr>
                <a:spLocks noChangeArrowheads="1"/>
              </p:cNvSpPr>
              <p:nvPr/>
            </p:nvSpPr>
            <p:spPr bwMode="auto">
              <a:xfrm>
                <a:off x="2379" y="1133"/>
                <a:ext cx="38" cy="38"/>
              </a:xfrm>
              <a:prstGeom prst="ellipse">
                <a:avLst/>
              </a:prstGeom>
              <a:solidFill>
                <a:srgbClr val="FC4F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68" name="Oval 580"/>
              <p:cNvSpPr>
                <a:spLocks noChangeArrowheads="1"/>
              </p:cNvSpPr>
              <p:nvPr/>
            </p:nvSpPr>
            <p:spPr bwMode="auto">
              <a:xfrm>
                <a:off x="2381" y="1133"/>
                <a:ext cx="36" cy="36"/>
              </a:xfrm>
              <a:prstGeom prst="ellipse">
                <a:avLst/>
              </a:prstGeom>
              <a:solidFill>
                <a:srgbClr val="FB4F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69" name="Oval 581"/>
              <p:cNvSpPr>
                <a:spLocks noChangeArrowheads="1"/>
              </p:cNvSpPr>
              <p:nvPr/>
            </p:nvSpPr>
            <p:spPr bwMode="auto">
              <a:xfrm>
                <a:off x="2381" y="1133"/>
                <a:ext cx="36" cy="36"/>
              </a:xfrm>
              <a:prstGeom prst="ellipse">
                <a:avLst/>
              </a:prstGeom>
              <a:solidFill>
                <a:srgbClr val="FA4E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70" name="Oval 582"/>
              <p:cNvSpPr>
                <a:spLocks noChangeArrowheads="1"/>
              </p:cNvSpPr>
              <p:nvPr/>
            </p:nvSpPr>
            <p:spPr bwMode="auto">
              <a:xfrm>
                <a:off x="2381" y="1135"/>
                <a:ext cx="34" cy="34"/>
              </a:xfrm>
              <a:prstGeom prst="ellipse">
                <a:avLst/>
              </a:prstGeom>
              <a:solidFill>
                <a:srgbClr val="F94E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71" name="Oval 583"/>
              <p:cNvSpPr>
                <a:spLocks noChangeArrowheads="1"/>
              </p:cNvSpPr>
              <p:nvPr/>
            </p:nvSpPr>
            <p:spPr bwMode="auto">
              <a:xfrm>
                <a:off x="2381" y="1135"/>
                <a:ext cx="34" cy="34"/>
              </a:xfrm>
              <a:prstGeom prst="ellipse">
                <a:avLst/>
              </a:prstGeom>
              <a:solidFill>
                <a:srgbClr val="F84E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72" name="Oval 584"/>
              <p:cNvSpPr>
                <a:spLocks noChangeArrowheads="1"/>
              </p:cNvSpPr>
              <p:nvPr/>
            </p:nvSpPr>
            <p:spPr bwMode="auto">
              <a:xfrm>
                <a:off x="2381" y="1135"/>
                <a:ext cx="34" cy="34"/>
              </a:xfrm>
              <a:prstGeom prst="ellipse">
                <a:avLst/>
              </a:prstGeom>
              <a:solidFill>
                <a:srgbClr val="F74D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73" name="Oval 585"/>
              <p:cNvSpPr>
                <a:spLocks noChangeArrowheads="1"/>
              </p:cNvSpPr>
              <p:nvPr/>
            </p:nvSpPr>
            <p:spPr bwMode="auto">
              <a:xfrm>
                <a:off x="2381" y="1135"/>
                <a:ext cx="34" cy="34"/>
              </a:xfrm>
              <a:prstGeom prst="ellipse">
                <a:avLst/>
              </a:prstGeom>
              <a:solidFill>
                <a:srgbClr val="F64D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74" name="Oval 586"/>
              <p:cNvSpPr>
                <a:spLocks noChangeArrowheads="1"/>
              </p:cNvSpPr>
              <p:nvPr/>
            </p:nvSpPr>
            <p:spPr bwMode="auto">
              <a:xfrm>
                <a:off x="2381" y="1135"/>
                <a:ext cx="34" cy="34"/>
              </a:xfrm>
              <a:prstGeom prst="ellipse">
                <a:avLst/>
              </a:prstGeom>
              <a:solidFill>
                <a:srgbClr val="F54D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75" name="Oval 587"/>
              <p:cNvSpPr>
                <a:spLocks noChangeArrowheads="1"/>
              </p:cNvSpPr>
              <p:nvPr/>
            </p:nvSpPr>
            <p:spPr bwMode="auto">
              <a:xfrm>
                <a:off x="2381" y="1135"/>
                <a:ext cx="34" cy="34"/>
              </a:xfrm>
              <a:prstGeom prst="ellipse">
                <a:avLst/>
              </a:prstGeom>
              <a:solidFill>
                <a:srgbClr val="F44C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76" name="Oval 588"/>
              <p:cNvSpPr>
                <a:spLocks noChangeArrowheads="1"/>
              </p:cNvSpPr>
              <p:nvPr/>
            </p:nvSpPr>
            <p:spPr bwMode="auto">
              <a:xfrm>
                <a:off x="2383" y="1135"/>
                <a:ext cx="32" cy="32"/>
              </a:xfrm>
              <a:prstGeom prst="ellipse">
                <a:avLst/>
              </a:prstGeom>
              <a:solidFill>
                <a:srgbClr val="F34C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77" name="Oval 589"/>
              <p:cNvSpPr>
                <a:spLocks noChangeArrowheads="1"/>
              </p:cNvSpPr>
              <p:nvPr/>
            </p:nvSpPr>
            <p:spPr bwMode="auto">
              <a:xfrm>
                <a:off x="2383" y="1137"/>
                <a:ext cx="32" cy="32"/>
              </a:xfrm>
              <a:prstGeom prst="ellipse">
                <a:avLst/>
              </a:prstGeom>
              <a:solidFill>
                <a:srgbClr val="F24C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78" name="Oval 590"/>
              <p:cNvSpPr>
                <a:spLocks noChangeArrowheads="1"/>
              </p:cNvSpPr>
              <p:nvPr/>
            </p:nvSpPr>
            <p:spPr bwMode="auto">
              <a:xfrm>
                <a:off x="2383" y="1137"/>
                <a:ext cx="32" cy="32"/>
              </a:xfrm>
              <a:prstGeom prst="ellipse">
                <a:avLst/>
              </a:prstGeom>
              <a:solidFill>
                <a:srgbClr val="F14B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79" name="Oval 591"/>
              <p:cNvSpPr>
                <a:spLocks noChangeArrowheads="1"/>
              </p:cNvSpPr>
              <p:nvPr/>
            </p:nvSpPr>
            <p:spPr bwMode="auto">
              <a:xfrm>
                <a:off x="2383" y="1137"/>
                <a:ext cx="32" cy="32"/>
              </a:xfrm>
              <a:prstGeom prst="ellipse">
                <a:avLst/>
              </a:prstGeom>
              <a:solidFill>
                <a:srgbClr val="F04B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80" name="Oval 592"/>
              <p:cNvSpPr>
                <a:spLocks noChangeArrowheads="1"/>
              </p:cNvSpPr>
              <p:nvPr/>
            </p:nvSpPr>
            <p:spPr bwMode="auto">
              <a:xfrm>
                <a:off x="2383" y="1137"/>
                <a:ext cx="32" cy="32"/>
              </a:xfrm>
              <a:prstGeom prst="ellipse">
                <a:avLst/>
              </a:prstGeom>
              <a:solidFill>
                <a:srgbClr val="EF4B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81" name="Oval 593"/>
              <p:cNvSpPr>
                <a:spLocks noChangeArrowheads="1"/>
              </p:cNvSpPr>
              <p:nvPr/>
            </p:nvSpPr>
            <p:spPr bwMode="auto">
              <a:xfrm>
                <a:off x="2383" y="1137"/>
                <a:ext cx="32" cy="32"/>
              </a:xfrm>
              <a:prstGeom prst="ellipse">
                <a:avLst/>
              </a:prstGeom>
              <a:solidFill>
                <a:srgbClr val="EE4A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82" name="Oval 594"/>
              <p:cNvSpPr>
                <a:spLocks noChangeArrowheads="1"/>
              </p:cNvSpPr>
              <p:nvPr/>
            </p:nvSpPr>
            <p:spPr bwMode="auto">
              <a:xfrm>
                <a:off x="2383" y="1137"/>
                <a:ext cx="32" cy="32"/>
              </a:xfrm>
              <a:prstGeom prst="ellipse">
                <a:avLst/>
              </a:prstGeom>
              <a:solidFill>
                <a:srgbClr val="ED4A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83" name="Oval 595"/>
              <p:cNvSpPr>
                <a:spLocks noChangeArrowheads="1"/>
              </p:cNvSpPr>
              <p:nvPr/>
            </p:nvSpPr>
            <p:spPr bwMode="auto">
              <a:xfrm>
                <a:off x="2385" y="1137"/>
                <a:ext cx="32" cy="32"/>
              </a:xfrm>
              <a:prstGeom prst="ellipse">
                <a:avLst/>
              </a:prstGeom>
              <a:solidFill>
                <a:srgbClr val="EC4A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84" name="Oval 596"/>
              <p:cNvSpPr>
                <a:spLocks noChangeArrowheads="1"/>
              </p:cNvSpPr>
              <p:nvPr/>
            </p:nvSpPr>
            <p:spPr bwMode="auto">
              <a:xfrm>
                <a:off x="2385" y="1137"/>
                <a:ext cx="32" cy="32"/>
              </a:xfrm>
              <a:prstGeom prst="ellipse">
                <a:avLst/>
              </a:prstGeom>
              <a:solidFill>
                <a:srgbClr val="EB4A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85" name="Oval 597"/>
              <p:cNvSpPr>
                <a:spLocks noChangeArrowheads="1"/>
              </p:cNvSpPr>
              <p:nvPr/>
            </p:nvSpPr>
            <p:spPr bwMode="auto">
              <a:xfrm>
                <a:off x="2385" y="1139"/>
                <a:ext cx="32" cy="32"/>
              </a:xfrm>
              <a:prstGeom prst="ellipse">
                <a:avLst/>
              </a:prstGeom>
              <a:solidFill>
                <a:srgbClr val="EA49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86" name="Oval 598"/>
              <p:cNvSpPr>
                <a:spLocks noChangeArrowheads="1"/>
              </p:cNvSpPr>
              <p:nvPr/>
            </p:nvSpPr>
            <p:spPr bwMode="auto">
              <a:xfrm>
                <a:off x="2385" y="1139"/>
                <a:ext cx="32" cy="32"/>
              </a:xfrm>
              <a:prstGeom prst="ellipse">
                <a:avLst/>
              </a:prstGeom>
              <a:solidFill>
                <a:srgbClr val="E949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87" name="Oval 599"/>
              <p:cNvSpPr>
                <a:spLocks noChangeArrowheads="1"/>
              </p:cNvSpPr>
              <p:nvPr/>
            </p:nvSpPr>
            <p:spPr bwMode="auto">
              <a:xfrm>
                <a:off x="2385" y="1139"/>
                <a:ext cx="32" cy="32"/>
              </a:xfrm>
              <a:prstGeom prst="ellipse">
                <a:avLst/>
              </a:prstGeom>
              <a:solidFill>
                <a:srgbClr val="E849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88" name="Oval 600"/>
              <p:cNvSpPr>
                <a:spLocks noChangeArrowheads="1"/>
              </p:cNvSpPr>
              <p:nvPr/>
            </p:nvSpPr>
            <p:spPr bwMode="auto">
              <a:xfrm>
                <a:off x="2385" y="1139"/>
                <a:ext cx="32" cy="32"/>
              </a:xfrm>
              <a:prstGeom prst="ellipse">
                <a:avLst/>
              </a:prstGeom>
              <a:solidFill>
                <a:srgbClr val="E748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89" name="Oval 601"/>
              <p:cNvSpPr>
                <a:spLocks noChangeArrowheads="1"/>
              </p:cNvSpPr>
              <p:nvPr/>
            </p:nvSpPr>
            <p:spPr bwMode="auto">
              <a:xfrm>
                <a:off x="2385" y="1139"/>
                <a:ext cx="32" cy="32"/>
              </a:xfrm>
              <a:prstGeom prst="ellipse">
                <a:avLst/>
              </a:prstGeom>
              <a:solidFill>
                <a:srgbClr val="E648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90" name="Oval 602"/>
              <p:cNvSpPr>
                <a:spLocks noChangeArrowheads="1"/>
              </p:cNvSpPr>
              <p:nvPr/>
            </p:nvSpPr>
            <p:spPr bwMode="auto">
              <a:xfrm>
                <a:off x="2385" y="1139"/>
                <a:ext cx="32" cy="32"/>
              </a:xfrm>
              <a:prstGeom prst="ellipse">
                <a:avLst/>
              </a:prstGeom>
              <a:solidFill>
                <a:srgbClr val="E548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91" name="Oval 603"/>
              <p:cNvSpPr>
                <a:spLocks noChangeArrowheads="1"/>
              </p:cNvSpPr>
              <p:nvPr/>
            </p:nvSpPr>
            <p:spPr bwMode="auto">
              <a:xfrm>
                <a:off x="2387" y="1139"/>
                <a:ext cx="32" cy="32"/>
              </a:xfrm>
              <a:prstGeom prst="ellipse">
                <a:avLst/>
              </a:prstGeom>
              <a:solidFill>
                <a:srgbClr val="E447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92" name="Oval 604"/>
              <p:cNvSpPr>
                <a:spLocks noChangeArrowheads="1"/>
              </p:cNvSpPr>
              <p:nvPr/>
            </p:nvSpPr>
            <p:spPr bwMode="auto">
              <a:xfrm>
                <a:off x="2387" y="1141"/>
                <a:ext cx="32" cy="32"/>
              </a:xfrm>
              <a:prstGeom prst="ellipse">
                <a:avLst/>
              </a:prstGeom>
              <a:solidFill>
                <a:srgbClr val="E347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93" name="Oval 605"/>
              <p:cNvSpPr>
                <a:spLocks noChangeArrowheads="1"/>
              </p:cNvSpPr>
              <p:nvPr/>
            </p:nvSpPr>
            <p:spPr bwMode="auto">
              <a:xfrm>
                <a:off x="2387" y="1141"/>
                <a:ext cx="32" cy="32"/>
              </a:xfrm>
              <a:prstGeom prst="ellipse">
                <a:avLst/>
              </a:prstGeom>
              <a:solidFill>
                <a:srgbClr val="E247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94" name="Oval 606"/>
              <p:cNvSpPr>
                <a:spLocks noChangeArrowheads="1"/>
              </p:cNvSpPr>
              <p:nvPr/>
            </p:nvSpPr>
            <p:spPr bwMode="auto">
              <a:xfrm>
                <a:off x="2387" y="1141"/>
                <a:ext cx="32" cy="32"/>
              </a:xfrm>
              <a:prstGeom prst="ellipse">
                <a:avLst/>
              </a:prstGeom>
              <a:solidFill>
                <a:srgbClr val="E146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95" name="Oval 607"/>
              <p:cNvSpPr>
                <a:spLocks noChangeArrowheads="1"/>
              </p:cNvSpPr>
              <p:nvPr/>
            </p:nvSpPr>
            <p:spPr bwMode="auto">
              <a:xfrm>
                <a:off x="2387" y="1141"/>
                <a:ext cx="32" cy="32"/>
              </a:xfrm>
              <a:prstGeom prst="ellipse">
                <a:avLst/>
              </a:prstGeom>
              <a:solidFill>
                <a:srgbClr val="E046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96" name="Oval 608"/>
              <p:cNvSpPr>
                <a:spLocks noChangeArrowheads="1"/>
              </p:cNvSpPr>
              <p:nvPr/>
            </p:nvSpPr>
            <p:spPr bwMode="auto">
              <a:xfrm>
                <a:off x="2387" y="1141"/>
                <a:ext cx="32" cy="32"/>
              </a:xfrm>
              <a:prstGeom prst="ellipse">
                <a:avLst/>
              </a:prstGeom>
              <a:solidFill>
                <a:srgbClr val="DF46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97" name="Oval 609"/>
              <p:cNvSpPr>
                <a:spLocks noChangeArrowheads="1"/>
              </p:cNvSpPr>
              <p:nvPr/>
            </p:nvSpPr>
            <p:spPr bwMode="auto">
              <a:xfrm>
                <a:off x="2387" y="1141"/>
                <a:ext cx="32" cy="32"/>
              </a:xfrm>
              <a:prstGeom prst="ellipse">
                <a:avLst/>
              </a:prstGeom>
              <a:solidFill>
                <a:srgbClr val="DE45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98" name="Oval 610"/>
              <p:cNvSpPr>
                <a:spLocks noChangeArrowheads="1"/>
              </p:cNvSpPr>
              <p:nvPr/>
            </p:nvSpPr>
            <p:spPr bwMode="auto">
              <a:xfrm>
                <a:off x="2387" y="1141"/>
                <a:ext cx="32" cy="32"/>
              </a:xfrm>
              <a:prstGeom prst="ellipse">
                <a:avLst/>
              </a:prstGeom>
              <a:solidFill>
                <a:srgbClr val="DD45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99" name="Oval 611"/>
              <p:cNvSpPr>
                <a:spLocks noChangeArrowheads="1"/>
              </p:cNvSpPr>
              <p:nvPr/>
            </p:nvSpPr>
            <p:spPr bwMode="auto">
              <a:xfrm>
                <a:off x="2389" y="1141"/>
                <a:ext cx="32" cy="32"/>
              </a:xfrm>
              <a:prstGeom prst="ellipse">
                <a:avLst/>
              </a:prstGeom>
              <a:solidFill>
                <a:srgbClr val="DC45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00" name="Oval 612"/>
              <p:cNvSpPr>
                <a:spLocks noChangeArrowheads="1"/>
              </p:cNvSpPr>
              <p:nvPr/>
            </p:nvSpPr>
            <p:spPr bwMode="auto">
              <a:xfrm>
                <a:off x="2389" y="1143"/>
                <a:ext cx="32" cy="32"/>
              </a:xfrm>
              <a:prstGeom prst="ellipse">
                <a:avLst/>
              </a:prstGeom>
              <a:solidFill>
                <a:srgbClr val="DB44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01" name="Oval 613"/>
              <p:cNvSpPr>
                <a:spLocks noChangeArrowheads="1"/>
              </p:cNvSpPr>
              <p:nvPr/>
            </p:nvSpPr>
            <p:spPr bwMode="auto">
              <a:xfrm>
                <a:off x="2389" y="1143"/>
                <a:ext cx="32" cy="32"/>
              </a:xfrm>
              <a:prstGeom prst="ellipse">
                <a:avLst/>
              </a:prstGeom>
              <a:solidFill>
                <a:srgbClr val="DA44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02" name="Oval 614"/>
              <p:cNvSpPr>
                <a:spLocks noChangeArrowheads="1"/>
              </p:cNvSpPr>
              <p:nvPr/>
            </p:nvSpPr>
            <p:spPr bwMode="auto">
              <a:xfrm>
                <a:off x="2391" y="1143"/>
                <a:ext cx="32" cy="32"/>
              </a:xfrm>
              <a:prstGeom prst="ellipse">
                <a:avLst/>
              </a:prstGeom>
              <a:solidFill>
                <a:srgbClr val="D944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03" name="Oval 615"/>
              <p:cNvSpPr>
                <a:spLocks noChangeArrowheads="1"/>
              </p:cNvSpPr>
              <p:nvPr/>
            </p:nvSpPr>
            <p:spPr bwMode="auto">
              <a:xfrm>
                <a:off x="2391" y="1143"/>
                <a:ext cx="32" cy="32"/>
              </a:xfrm>
              <a:prstGeom prst="ellipse">
                <a:avLst/>
              </a:prstGeom>
              <a:solidFill>
                <a:srgbClr val="D844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04" name="Oval 616"/>
              <p:cNvSpPr>
                <a:spLocks noChangeArrowheads="1"/>
              </p:cNvSpPr>
              <p:nvPr/>
            </p:nvSpPr>
            <p:spPr bwMode="auto">
              <a:xfrm>
                <a:off x="2391" y="1143"/>
                <a:ext cx="32" cy="32"/>
              </a:xfrm>
              <a:prstGeom prst="ellipse">
                <a:avLst/>
              </a:prstGeom>
              <a:solidFill>
                <a:srgbClr val="D743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05" name="Oval 617"/>
              <p:cNvSpPr>
                <a:spLocks noChangeArrowheads="1"/>
              </p:cNvSpPr>
              <p:nvPr/>
            </p:nvSpPr>
            <p:spPr bwMode="auto">
              <a:xfrm>
                <a:off x="2391" y="1143"/>
                <a:ext cx="32" cy="32"/>
              </a:xfrm>
              <a:prstGeom prst="ellipse">
                <a:avLst/>
              </a:prstGeom>
              <a:solidFill>
                <a:srgbClr val="D643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06" name="Oval 618"/>
              <p:cNvSpPr>
                <a:spLocks noChangeArrowheads="1"/>
              </p:cNvSpPr>
              <p:nvPr/>
            </p:nvSpPr>
            <p:spPr bwMode="auto">
              <a:xfrm>
                <a:off x="2391" y="1143"/>
                <a:ext cx="32" cy="32"/>
              </a:xfrm>
              <a:prstGeom prst="ellipse">
                <a:avLst/>
              </a:prstGeom>
              <a:solidFill>
                <a:srgbClr val="D543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07" name="Oval 619"/>
              <p:cNvSpPr>
                <a:spLocks noChangeArrowheads="1"/>
              </p:cNvSpPr>
              <p:nvPr/>
            </p:nvSpPr>
            <p:spPr bwMode="auto">
              <a:xfrm>
                <a:off x="2391" y="1145"/>
                <a:ext cx="32" cy="32"/>
              </a:xfrm>
              <a:prstGeom prst="ellipse">
                <a:avLst/>
              </a:prstGeom>
              <a:solidFill>
                <a:srgbClr val="D442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08" name="Oval 620"/>
              <p:cNvSpPr>
                <a:spLocks noChangeArrowheads="1"/>
              </p:cNvSpPr>
              <p:nvPr/>
            </p:nvSpPr>
            <p:spPr bwMode="auto">
              <a:xfrm>
                <a:off x="2391" y="1145"/>
                <a:ext cx="32" cy="32"/>
              </a:xfrm>
              <a:prstGeom prst="ellipse">
                <a:avLst/>
              </a:prstGeom>
              <a:solidFill>
                <a:srgbClr val="D342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09" name="Oval 621"/>
              <p:cNvSpPr>
                <a:spLocks noChangeArrowheads="1"/>
              </p:cNvSpPr>
              <p:nvPr/>
            </p:nvSpPr>
            <p:spPr bwMode="auto">
              <a:xfrm>
                <a:off x="2391" y="1145"/>
                <a:ext cx="32" cy="32"/>
              </a:xfrm>
              <a:prstGeom prst="ellipse">
                <a:avLst/>
              </a:prstGeom>
              <a:solidFill>
                <a:srgbClr val="D242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10" name="Oval 622"/>
              <p:cNvSpPr>
                <a:spLocks noChangeArrowheads="1"/>
              </p:cNvSpPr>
              <p:nvPr/>
            </p:nvSpPr>
            <p:spPr bwMode="auto">
              <a:xfrm>
                <a:off x="2393" y="1145"/>
                <a:ext cx="32" cy="32"/>
              </a:xfrm>
              <a:prstGeom prst="ellipse">
                <a:avLst/>
              </a:prstGeom>
              <a:solidFill>
                <a:srgbClr val="D141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11" name="Oval 623"/>
              <p:cNvSpPr>
                <a:spLocks noChangeArrowheads="1"/>
              </p:cNvSpPr>
              <p:nvPr/>
            </p:nvSpPr>
            <p:spPr bwMode="auto">
              <a:xfrm>
                <a:off x="2393" y="1145"/>
                <a:ext cx="32" cy="32"/>
              </a:xfrm>
              <a:prstGeom prst="ellipse">
                <a:avLst/>
              </a:prstGeom>
              <a:solidFill>
                <a:srgbClr val="D041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12" name="Oval 624"/>
              <p:cNvSpPr>
                <a:spLocks noChangeArrowheads="1"/>
              </p:cNvSpPr>
              <p:nvPr/>
            </p:nvSpPr>
            <p:spPr bwMode="auto">
              <a:xfrm>
                <a:off x="2393" y="1145"/>
                <a:ext cx="32" cy="32"/>
              </a:xfrm>
              <a:prstGeom prst="ellipse">
                <a:avLst/>
              </a:prstGeom>
              <a:solidFill>
                <a:srgbClr val="CF41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13" name="Oval 625"/>
              <p:cNvSpPr>
                <a:spLocks noChangeArrowheads="1"/>
              </p:cNvSpPr>
              <p:nvPr/>
            </p:nvSpPr>
            <p:spPr bwMode="auto">
              <a:xfrm>
                <a:off x="2393" y="1145"/>
                <a:ext cx="32" cy="32"/>
              </a:xfrm>
              <a:prstGeom prst="ellipse">
                <a:avLst/>
              </a:prstGeom>
              <a:solidFill>
                <a:srgbClr val="CE40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14" name="Oval 626"/>
              <p:cNvSpPr>
                <a:spLocks noChangeArrowheads="1"/>
              </p:cNvSpPr>
              <p:nvPr/>
            </p:nvSpPr>
            <p:spPr bwMode="auto">
              <a:xfrm>
                <a:off x="2393" y="1147"/>
                <a:ext cx="32" cy="32"/>
              </a:xfrm>
              <a:prstGeom prst="ellipse">
                <a:avLst/>
              </a:prstGeom>
              <a:solidFill>
                <a:srgbClr val="CD40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15" name="Oval 627"/>
              <p:cNvSpPr>
                <a:spLocks noChangeArrowheads="1"/>
              </p:cNvSpPr>
              <p:nvPr/>
            </p:nvSpPr>
            <p:spPr bwMode="auto">
              <a:xfrm>
                <a:off x="2393" y="1147"/>
                <a:ext cx="32" cy="32"/>
              </a:xfrm>
              <a:prstGeom prst="ellipse">
                <a:avLst/>
              </a:prstGeom>
              <a:solidFill>
                <a:srgbClr val="CC40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16" name="Oval 628"/>
              <p:cNvSpPr>
                <a:spLocks noChangeArrowheads="1"/>
              </p:cNvSpPr>
              <p:nvPr/>
            </p:nvSpPr>
            <p:spPr bwMode="auto">
              <a:xfrm>
                <a:off x="2393" y="1147"/>
                <a:ext cx="32" cy="32"/>
              </a:xfrm>
              <a:prstGeom prst="ellipse">
                <a:avLst/>
              </a:prstGeom>
              <a:solidFill>
                <a:srgbClr val="CB3F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17" name="Oval 629"/>
              <p:cNvSpPr>
                <a:spLocks noChangeArrowheads="1"/>
              </p:cNvSpPr>
              <p:nvPr/>
            </p:nvSpPr>
            <p:spPr bwMode="auto">
              <a:xfrm>
                <a:off x="2393" y="1147"/>
                <a:ext cx="32" cy="32"/>
              </a:xfrm>
              <a:prstGeom prst="ellipse">
                <a:avLst/>
              </a:prstGeom>
              <a:solidFill>
                <a:srgbClr val="CA3F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18" name="Oval 630"/>
              <p:cNvSpPr>
                <a:spLocks noChangeArrowheads="1"/>
              </p:cNvSpPr>
              <p:nvPr/>
            </p:nvSpPr>
            <p:spPr bwMode="auto">
              <a:xfrm>
                <a:off x="2395" y="1147"/>
                <a:ext cx="32" cy="32"/>
              </a:xfrm>
              <a:prstGeom prst="ellipse">
                <a:avLst/>
              </a:prstGeom>
              <a:solidFill>
                <a:srgbClr val="C93F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19" name="Oval 631"/>
              <p:cNvSpPr>
                <a:spLocks noChangeArrowheads="1"/>
              </p:cNvSpPr>
              <p:nvPr/>
            </p:nvSpPr>
            <p:spPr bwMode="auto">
              <a:xfrm>
                <a:off x="2395" y="1147"/>
                <a:ext cx="32" cy="32"/>
              </a:xfrm>
              <a:prstGeom prst="ellipse">
                <a:avLst/>
              </a:prstGeom>
              <a:solidFill>
                <a:srgbClr val="C83E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20" name="Oval 632"/>
              <p:cNvSpPr>
                <a:spLocks noChangeArrowheads="1"/>
              </p:cNvSpPr>
              <p:nvPr/>
            </p:nvSpPr>
            <p:spPr bwMode="auto">
              <a:xfrm>
                <a:off x="2395" y="1147"/>
                <a:ext cx="32" cy="32"/>
              </a:xfrm>
              <a:prstGeom prst="ellipse">
                <a:avLst/>
              </a:prstGeom>
              <a:solidFill>
                <a:srgbClr val="C73E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21" name="Oval 633"/>
              <p:cNvSpPr>
                <a:spLocks noChangeArrowheads="1"/>
              </p:cNvSpPr>
              <p:nvPr/>
            </p:nvSpPr>
            <p:spPr bwMode="auto">
              <a:xfrm>
                <a:off x="2395" y="1147"/>
                <a:ext cx="32" cy="32"/>
              </a:xfrm>
              <a:prstGeom prst="ellipse">
                <a:avLst/>
              </a:prstGeom>
              <a:solidFill>
                <a:srgbClr val="C63E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22" name="Oval 634"/>
              <p:cNvSpPr>
                <a:spLocks noChangeArrowheads="1"/>
              </p:cNvSpPr>
              <p:nvPr/>
            </p:nvSpPr>
            <p:spPr bwMode="auto">
              <a:xfrm>
                <a:off x="2395" y="1149"/>
                <a:ext cx="32" cy="32"/>
              </a:xfrm>
              <a:prstGeom prst="ellipse">
                <a:avLst/>
              </a:prstGeom>
              <a:solidFill>
                <a:srgbClr val="C53E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23" name="Oval 635"/>
              <p:cNvSpPr>
                <a:spLocks noChangeArrowheads="1"/>
              </p:cNvSpPr>
              <p:nvPr/>
            </p:nvSpPr>
            <p:spPr bwMode="auto">
              <a:xfrm>
                <a:off x="2395" y="1149"/>
                <a:ext cx="32" cy="32"/>
              </a:xfrm>
              <a:prstGeom prst="ellipse">
                <a:avLst/>
              </a:prstGeom>
              <a:solidFill>
                <a:srgbClr val="C43D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24" name="Oval 636"/>
              <p:cNvSpPr>
                <a:spLocks noChangeArrowheads="1"/>
              </p:cNvSpPr>
              <p:nvPr/>
            </p:nvSpPr>
            <p:spPr bwMode="auto">
              <a:xfrm>
                <a:off x="2395" y="1149"/>
                <a:ext cx="32" cy="32"/>
              </a:xfrm>
              <a:prstGeom prst="ellipse">
                <a:avLst/>
              </a:prstGeom>
              <a:solidFill>
                <a:srgbClr val="C33D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25" name="Oval 637"/>
              <p:cNvSpPr>
                <a:spLocks noChangeArrowheads="1"/>
              </p:cNvSpPr>
              <p:nvPr/>
            </p:nvSpPr>
            <p:spPr bwMode="auto">
              <a:xfrm>
                <a:off x="2397" y="1149"/>
                <a:ext cx="32" cy="32"/>
              </a:xfrm>
              <a:prstGeom prst="ellipse">
                <a:avLst/>
              </a:prstGeom>
              <a:solidFill>
                <a:srgbClr val="C23D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26" name="Oval 638"/>
              <p:cNvSpPr>
                <a:spLocks noChangeArrowheads="1"/>
              </p:cNvSpPr>
              <p:nvPr/>
            </p:nvSpPr>
            <p:spPr bwMode="auto">
              <a:xfrm>
                <a:off x="2397" y="1149"/>
                <a:ext cx="32" cy="32"/>
              </a:xfrm>
              <a:prstGeom prst="ellipse">
                <a:avLst/>
              </a:prstGeom>
              <a:solidFill>
                <a:srgbClr val="C13C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27" name="Oval 639"/>
              <p:cNvSpPr>
                <a:spLocks noChangeArrowheads="1"/>
              </p:cNvSpPr>
              <p:nvPr/>
            </p:nvSpPr>
            <p:spPr bwMode="auto">
              <a:xfrm>
                <a:off x="2397" y="1149"/>
                <a:ext cx="32" cy="32"/>
              </a:xfrm>
              <a:prstGeom prst="ellipse">
                <a:avLst/>
              </a:prstGeom>
              <a:solidFill>
                <a:srgbClr val="C03C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28" name="Oval 640"/>
              <p:cNvSpPr>
                <a:spLocks noChangeArrowheads="1"/>
              </p:cNvSpPr>
              <p:nvPr/>
            </p:nvSpPr>
            <p:spPr bwMode="auto">
              <a:xfrm>
                <a:off x="2397" y="1149"/>
                <a:ext cx="32" cy="32"/>
              </a:xfrm>
              <a:prstGeom prst="ellipse">
                <a:avLst/>
              </a:prstGeom>
              <a:solidFill>
                <a:srgbClr val="BF3C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29" name="Oval 641"/>
              <p:cNvSpPr>
                <a:spLocks noChangeArrowheads="1"/>
              </p:cNvSpPr>
              <p:nvPr/>
            </p:nvSpPr>
            <p:spPr bwMode="auto">
              <a:xfrm>
                <a:off x="2397" y="1151"/>
                <a:ext cx="32" cy="32"/>
              </a:xfrm>
              <a:prstGeom prst="ellipse">
                <a:avLst/>
              </a:prstGeom>
              <a:solidFill>
                <a:srgbClr val="BE3B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30" name="Oval 642"/>
              <p:cNvSpPr>
                <a:spLocks noChangeArrowheads="1"/>
              </p:cNvSpPr>
              <p:nvPr/>
            </p:nvSpPr>
            <p:spPr bwMode="auto">
              <a:xfrm>
                <a:off x="2397" y="1151"/>
                <a:ext cx="32" cy="32"/>
              </a:xfrm>
              <a:prstGeom prst="ellipse">
                <a:avLst/>
              </a:prstGeom>
              <a:solidFill>
                <a:srgbClr val="BD3B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31" name="Oval 643"/>
              <p:cNvSpPr>
                <a:spLocks noChangeArrowheads="1"/>
              </p:cNvSpPr>
              <p:nvPr/>
            </p:nvSpPr>
            <p:spPr bwMode="auto">
              <a:xfrm>
                <a:off x="2397" y="1151"/>
                <a:ext cx="32" cy="32"/>
              </a:xfrm>
              <a:prstGeom prst="ellipse">
                <a:avLst/>
              </a:prstGeom>
              <a:solidFill>
                <a:srgbClr val="BC3B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32" name="Oval 644"/>
              <p:cNvSpPr>
                <a:spLocks noChangeArrowheads="1"/>
              </p:cNvSpPr>
              <p:nvPr/>
            </p:nvSpPr>
            <p:spPr bwMode="auto">
              <a:xfrm>
                <a:off x="2397" y="1151"/>
                <a:ext cx="32" cy="32"/>
              </a:xfrm>
              <a:prstGeom prst="ellipse">
                <a:avLst/>
              </a:prstGeom>
              <a:solidFill>
                <a:srgbClr val="BB3A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33" name="Oval 645"/>
              <p:cNvSpPr>
                <a:spLocks noChangeArrowheads="1"/>
              </p:cNvSpPr>
              <p:nvPr/>
            </p:nvSpPr>
            <p:spPr bwMode="auto">
              <a:xfrm>
                <a:off x="2399" y="1151"/>
                <a:ext cx="32" cy="32"/>
              </a:xfrm>
              <a:prstGeom prst="ellipse">
                <a:avLst/>
              </a:prstGeom>
              <a:solidFill>
                <a:srgbClr val="BA3A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34" name="Oval 646"/>
              <p:cNvSpPr>
                <a:spLocks noChangeArrowheads="1"/>
              </p:cNvSpPr>
              <p:nvPr/>
            </p:nvSpPr>
            <p:spPr bwMode="auto">
              <a:xfrm>
                <a:off x="2399" y="1151"/>
                <a:ext cx="32" cy="32"/>
              </a:xfrm>
              <a:prstGeom prst="ellipse">
                <a:avLst/>
              </a:prstGeom>
              <a:solidFill>
                <a:srgbClr val="B93A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735" name="Oval 647"/>
              <p:cNvSpPr>
                <a:spLocks noChangeArrowheads="1"/>
              </p:cNvSpPr>
              <p:nvPr/>
            </p:nvSpPr>
            <p:spPr bwMode="auto">
              <a:xfrm>
                <a:off x="2383" y="1137"/>
                <a:ext cx="30" cy="3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</p:grpSp>
        <p:sp>
          <p:nvSpPr>
            <p:cNvPr id="475" name="Oval 648"/>
            <p:cNvSpPr>
              <a:spLocks noChangeArrowheads="1"/>
            </p:cNvSpPr>
            <p:nvPr/>
          </p:nvSpPr>
          <p:spPr bwMode="auto">
            <a:xfrm>
              <a:off x="2255" y="1549"/>
              <a:ext cx="196" cy="166"/>
            </a:xfrm>
            <a:prstGeom prst="ellipse">
              <a:avLst/>
            </a:prstGeom>
            <a:solidFill>
              <a:srgbClr val="EDEDE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00"/>
            </a:p>
          </p:txBody>
        </p:sp>
        <p:sp>
          <p:nvSpPr>
            <p:cNvPr id="476" name="Oval 649" descr="Small confetti"/>
            <p:cNvSpPr>
              <a:spLocks noChangeArrowheads="1"/>
            </p:cNvSpPr>
            <p:nvPr/>
          </p:nvSpPr>
          <p:spPr bwMode="auto">
            <a:xfrm>
              <a:off x="2285" y="1571"/>
              <a:ext cx="136" cy="120"/>
            </a:xfrm>
            <a:prstGeom prst="ellipse">
              <a:avLst/>
            </a:prstGeom>
            <a:pattFill prst="smConfetti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00"/>
            </a:p>
          </p:txBody>
        </p:sp>
        <p:sp>
          <p:nvSpPr>
            <p:cNvPr id="477" name="Oval 650"/>
            <p:cNvSpPr>
              <a:spLocks noChangeArrowheads="1"/>
            </p:cNvSpPr>
            <p:nvPr/>
          </p:nvSpPr>
          <p:spPr bwMode="auto">
            <a:xfrm>
              <a:off x="2337" y="1201"/>
              <a:ext cx="192" cy="16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00"/>
            </a:p>
          </p:txBody>
        </p:sp>
        <p:sp>
          <p:nvSpPr>
            <p:cNvPr id="478" name="Oval 651" descr="Small confetti"/>
            <p:cNvSpPr>
              <a:spLocks noChangeArrowheads="1"/>
            </p:cNvSpPr>
            <p:nvPr/>
          </p:nvSpPr>
          <p:spPr bwMode="auto">
            <a:xfrm>
              <a:off x="2365" y="1225"/>
              <a:ext cx="136" cy="118"/>
            </a:xfrm>
            <a:prstGeom prst="ellipse">
              <a:avLst/>
            </a:prstGeom>
            <a:pattFill prst="smConfetti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00"/>
            </a:p>
          </p:txBody>
        </p:sp>
        <p:sp>
          <p:nvSpPr>
            <p:cNvPr id="479" name="Oval 652"/>
            <p:cNvSpPr>
              <a:spLocks noChangeArrowheads="1"/>
            </p:cNvSpPr>
            <p:nvPr/>
          </p:nvSpPr>
          <p:spPr bwMode="auto">
            <a:xfrm>
              <a:off x="1831" y="1289"/>
              <a:ext cx="194" cy="164"/>
            </a:xfrm>
            <a:prstGeom prst="ellipse">
              <a:avLst/>
            </a:prstGeom>
            <a:solidFill>
              <a:srgbClr val="00AE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00"/>
            </a:p>
          </p:txBody>
        </p:sp>
        <p:sp>
          <p:nvSpPr>
            <p:cNvPr id="480" name="Oval 653" descr="Small confetti"/>
            <p:cNvSpPr>
              <a:spLocks noChangeArrowheads="1"/>
            </p:cNvSpPr>
            <p:nvPr/>
          </p:nvSpPr>
          <p:spPr bwMode="auto">
            <a:xfrm>
              <a:off x="1861" y="1311"/>
              <a:ext cx="136" cy="120"/>
            </a:xfrm>
            <a:prstGeom prst="ellipse">
              <a:avLst/>
            </a:prstGeom>
            <a:pattFill prst="smConfetti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00"/>
            </a:p>
          </p:txBody>
        </p:sp>
        <p:sp>
          <p:nvSpPr>
            <p:cNvPr id="481" name="Oval 654"/>
            <p:cNvSpPr>
              <a:spLocks noChangeArrowheads="1"/>
            </p:cNvSpPr>
            <p:nvPr/>
          </p:nvSpPr>
          <p:spPr bwMode="auto">
            <a:xfrm>
              <a:off x="1867" y="1467"/>
              <a:ext cx="196" cy="166"/>
            </a:xfrm>
            <a:prstGeom prst="ellipse">
              <a:avLst/>
            </a:prstGeom>
            <a:solidFill>
              <a:srgbClr val="1834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00"/>
            </a:p>
          </p:txBody>
        </p:sp>
        <p:sp>
          <p:nvSpPr>
            <p:cNvPr id="482" name="Oval 655" descr="Small confetti"/>
            <p:cNvSpPr>
              <a:spLocks noChangeArrowheads="1"/>
            </p:cNvSpPr>
            <p:nvPr/>
          </p:nvSpPr>
          <p:spPr bwMode="auto">
            <a:xfrm>
              <a:off x="1899" y="1489"/>
              <a:ext cx="136" cy="120"/>
            </a:xfrm>
            <a:prstGeom prst="ellipse">
              <a:avLst/>
            </a:prstGeom>
            <a:pattFill prst="smConfetti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00"/>
            </a:p>
          </p:txBody>
        </p:sp>
        <p:sp>
          <p:nvSpPr>
            <p:cNvPr id="483" name="Oval 656"/>
            <p:cNvSpPr>
              <a:spLocks noChangeArrowheads="1"/>
            </p:cNvSpPr>
            <p:nvPr/>
          </p:nvSpPr>
          <p:spPr bwMode="auto">
            <a:xfrm>
              <a:off x="2041" y="1581"/>
              <a:ext cx="194" cy="164"/>
            </a:xfrm>
            <a:prstGeom prst="ellipse">
              <a:avLst/>
            </a:prstGeom>
            <a:solidFill>
              <a:srgbClr val="FF99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00"/>
            </a:p>
          </p:txBody>
        </p:sp>
        <p:sp>
          <p:nvSpPr>
            <p:cNvPr id="484" name="Oval 657" descr="Small confetti"/>
            <p:cNvSpPr>
              <a:spLocks noChangeArrowheads="1"/>
            </p:cNvSpPr>
            <p:nvPr/>
          </p:nvSpPr>
          <p:spPr bwMode="auto">
            <a:xfrm>
              <a:off x="2069" y="1603"/>
              <a:ext cx="138" cy="120"/>
            </a:xfrm>
            <a:prstGeom prst="ellipse">
              <a:avLst/>
            </a:prstGeom>
            <a:pattFill prst="smConfetti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00"/>
            </a:p>
          </p:txBody>
        </p:sp>
        <p:sp>
          <p:nvSpPr>
            <p:cNvPr id="485" name="Oval 658"/>
            <p:cNvSpPr>
              <a:spLocks noChangeArrowheads="1"/>
            </p:cNvSpPr>
            <p:nvPr/>
          </p:nvSpPr>
          <p:spPr bwMode="auto">
            <a:xfrm>
              <a:off x="2371" y="1393"/>
              <a:ext cx="194" cy="164"/>
            </a:xfrm>
            <a:prstGeom prst="ellipse">
              <a:avLst/>
            </a:prstGeom>
            <a:solidFill>
              <a:srgbClr val="D3002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00"/>
            </a:p>
          </p:txBody>
        </p:sp>
        <p:sp>
          <p:nvSpPr>
            <p:cNvPr id="486" name="Oval 659" descr="Small confetti"/>
            <p:cNvSpPr>
              <a:spLocks noChangeArrowheads="1"/>
            </p:cNvSpPr>
            <p:nvPr/>
          </p:nvSpPr>
          <p:spPr bwMode="auto">
            <a:xfrm>
              <a:off x="2401" y="1415"/>
              <a:ext cx="136" cy="120"/>
            </a:xfrm>
            <a:prstGeom prst="ellipse">
              <a:avLst/>
            </a:prstGeom>
            <a:pattFill prst="smConfetti">
              <a:fgClr>
                <a:srgbClr val="000000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00"/>
            </a:p>
          </p:txBody>
        </p:sp>
        <p:grpSp>
          <p:nvGrpSpPr>
            <p:cNvPr id="487" name="Group 660"/>
            <p:cNvGrpSpPr>
              <a:grpSpLocks/>
            </p:cNvGrpSpPr>
            <p:nvPr/>
          </p:nvGrpSpPr>
          <p:grpSpPr bwMode="auto">
            <a:xfrm>
              <a:off x="2005" y="1183"/>
              <a:ext cx="80" cy="72"/>
              <a:chOff x="2005" y="1183"/>
              <a:chExt cx="80" cy="72"/>
            </a:xfrm>
          </p:grpSpPr>
          <p:sp>
            <p:nvSpPr>
              <p:cNvPr id="652" name="Oval 661"/>
              <p:cNvSpPr>
                <a:spLocks noChangeArrowheads="1"/>
              </p:cNvSpPr>
              <p:nvPr/>
            </p:nvSpPr>
            <p:spPr bwMode="auto">
              <a:xfrm>
                <a:off x="2023" y="1199"/>
                <a:ext cx="24" cy="24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53" name="Oval 662"/>
              <p:cNvSpPr>
                <a:spLocks noChangeArrowheads="1"/>
              </p:cNvSpPr>
              <p:nvPr/>
            </p:nvSpPr>
            <p:spPr bwMode="auto">
              <a:xfrm>
                <a:off x="2007" y="1217"/>
                <a:ext cx="24" cy="24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54" name="Oval 663"/>
              <p:cNvSpPr>
                <a:spLocks noChangeArrowheads="1"/>
              </p:cNvSpPr>
              <p:nvPr/>
            </p:nvSpPr>
            <p:spPr bwMode="auto">
              <a:xfrm>
                <a:off x="2021" y="1183"/>
                <a:ext cx="24" cy="2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55" name="Oval 664"/>
              <p:cNvSpPr>
                <a:spLocks noChangeArrowheads="1"/>
              </p:cNvSpPr>
              <p:nvPr/>
            </p:nvSpPr>
            <p:spPr bwMode="auto">
              <a:xfrm>
                <a:off x="2005" y="1201"/>
                <a:ext cx="24" cy="24"/>
              </a:xfrm>
              <a:prstGeom prst="ellipse">
                <a:avLst/>
              </a:prstGeom>
              <a:solidFill>
                <a:srgbClr val="F6804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56" name="Oval 665"/>
              <p:cNvSpPr>
                <a:spLocks noChangeArrowheads="1"/>
              </p:cNvSpPr>
              <p:nvPr/>
            </p:nvSpPr>
            <p:spPr bwMode="auto">
              <a:xfrm>
                <a:off x="2027" y="1215"/>
                <a:ext cx="24" cy="24"/>
              </a:xfrm>
              <a:prstGeom prst="ellipse">
                <a:avLst/>
              </a:prstGeom>
              <a:solidFill>
                <a:srgbClr val="7144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57" name="Oval 666"/>
              <p:cNvSpPr>
                <a:spLocks noChangeArrowheads="1"/>
              </p:cNvSpPr>
              <p:nvPr/>
            </p:nvSpPr>
            <p:spPr bwMode="auto">
              <a:xfrm>
                <a:off x="2027" y="1231"/>
                <a:ext cx="24" cy="24"/>
              </a:xfrm>
              <a:prstGeom prst="ellipse">
                <a:avLst/>
              </a:prstGeom>
              <a:solidFill>
                <a:srgbClr val="00AE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58" name="Oval 667"/>
              <p:cNvSpPr>
                <a:spLocks noChangeArrowheads="1"/>
              </p:cNvSpPr>
              <p:nvPr/>
            </p:nvSpPr>
            <p:spPr bwMode="auto">
              <a:xfrm>
                <a:off x="2043" y="1201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59" name="Oval 668"/>
              <p:cNvSpPr>
                <a:spLocks noChangeArrowheads="1"/>
              </p:cNvSpPr>
              <p:nvPr/>
            </p:nvSpPr>
            <p:spPr bwMode="auto">
              <a:xfrm>
                <a:off x="2061" y="1213"/>
                <a:ext cx="24" cy="24"/>
              </a:xfrm>
              <a:prstGeom prst="ellipse">
                <a:avLst/>
              </a:prstGeom>
              <a:solidFill>
                <a:srgbClr val="FFC5C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60" name="Oval 669"/>
              <p:cNvSpPr>
                <a:spLocks noChangeArrowheads="1"/>
              </p:cNvSpPr>
              <p:nvPr/>
            </p:nvSpPr>
            <p:spPr bwMode="auto">
              <a:xfrm>
                <a:off x="2041" y="1185"/>
                <a:ext cx="24" cy="24"/>
              </a:xfrm>
              <a:prstGeom prst="ellipse">
                <a:avLst/>
              </a:prstGeom>
              <a:solidFill>
                <a:srgbClr val="D3002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61" name="Oval 670"/>
              <p:cNvSpPr>
                <a:spLocks noChangeArrowheads="1"/>
              </p:cNvSpPr>
              <p:nvPr/>
            </p:nvSpPr>
            <p:spPr bwMode="auto">
              <a:xfrm>
                <a:off x="2059" y="1199"/>
                <a:ext cx="24" cy="24"/>
              </a:xfrm>
              <a:prstGeom prst="ellipse">
                <a:avLst/>
              </a:prstGeom>
              <a:solidFill>
                <a:srgbClr val="00DFCA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62" name="Oval 671"/>
              <p:cNvSpPr>
                <a:spLocks noChangeArrowheads="1"/>
              </p:cNvSpPr>
              <p:nvPr/>
            </p:nvSpPr>
            <p:spPr bwMode="auto">
              <a:xfrm>
                <a:off x="2043" y="1215"/>
                <a:ext cx="24" cy="24"/>
              </a:xfrm>
              <a:prstGeom prst="ellipse">
                <a:avLst/>
              </a:prstGeom>
              <a:solidFill>
                <a:srgbClr val="F9FC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63" name="Oval 672"/>
              <p:cNvSpPr>
                <a:spLocks noChangeArrowheads="1"/>
              </p:cNvSpPr>
              <p:nvPr/>
            </p:nvSpPr>
            <p:spPr bwMode="auto">
              <a:xfrm>
                <a:off x="2045" y="1229"/>
                <a:ext cx="24" cy="24"/>
              </a:xfrm>
              <a:prstGeom prst="ellipse">
                <a:avLst/>
              </a:prstGeom>
              <a:solidFill>
                <a:srgbClr val="B760F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</p:grpSp>
        <p:grpSp>
          <p:nvGrpSpPr>
            <p:cNvPr id="488" name="Group 673"/>
            <p:cNvGrpSpPr>
              <a:grpSpLocks/>
            </p:cNvGrpSpPr>
            <p:nvPr/>
          </p:nvGrpSpPr>
          <p:grpSpPr bwMode="auto">
            <a:xfrm>
              <a:off x="1895" y="1341"/>
              <a:ext cx="78" cy="72"/>
              <a:chOff x="1895" y="1341"/>
              <a:chExt cx="78" cy="72"/>
            </a:xfrm>
          </p:grpSpPr>
          <p:sp>
            <p:nvSpPr>
              <p:cNvPr id="640" name="Oval 674"/>
              <p:cNvSpPr>
                <a:spLocks noChangeArrowheads="1"/>
              </p:cNvSpPr>
              <p:nvPr/>
            </p:nvSpPr>
            <p:spPr bwMode="auto">
              <a:xfrm>
                <a:off x="1911" y="1357"/>
                <a:ext cx="24" cy="24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41" name="Oval 675"/>
              <p:cNvSpPr>
                <a:spLocks noChangeArrowheads="1"/>
              </p:cNvSpPr>
              <p:nvPr/>
            </p:nvSpPr>
            <p:spPr bwMode="auto">
              <a:xfrm>
                <a:off x="1897" y="1377"/>
                <a:ext cx="24" cy="24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42" name="Oval 676"/>
              <p:cNvSpPr>
                <a:spLocks noChangeArrowheads="1"/>
              </p:cNvSpPr>
              <p:nvPr/>
            </p:nvSpPr>
            <p:spPr bwMode="auto">
              <a:xfrm>
                <a:off x="1909" y="1341"/>
                <a:ext cx="24" cy="2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43" name="Oval 677"/>
              <p:cNvSpPr>
                <a:spLocks noChangeArrowheads="1"/>
              </p:cNvSpPr>
              <p:nvPr/>
            </p:nvSpPr>
            <p:spPr bwMode="auto">
              <a:xfrm>
                <a:off x="1895" y="1359"/>
                <a:ext cx="24" cy="24"/>
              </a:xfrm>
              <a:prstGeom prst="ellipse">
                <a:avLst/>
              </a:prstGeom>
              <a:solidFill>
                <a:srgbClr val="F6804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44" name="Oval 678"/>
              <p:cNvSpPr>
                <a:spLocks noChangeArrowheads="1"/>
              </p:cNvSpPr>
              <p:nvPr/>
            </p:nvSpPr>
            <p:spPr bwMode="auto">
              <a:xfrm>
                <a:off x="1913" y="1373"/>
                <a:ext cx="24" cy="24"/>
              </a:xfrm>
              <a:prstGeom prst="ellipse">
                <a:avLst/>
              </a:prstGeom>
              <a:solidFill>
                <a:srgbClr val="7144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45" name="Oval 679"/>
              <p:cNvSpPr>
                <a:spLocks noChangeArrowheads="1"/>
              </p:cNvSpPr>
              <p:nvPr/>
            </p:nvSpPr>
            <p:spPr bwMode="auto">
              <a:xfrm>
                <a:off x="1915" y="1389"/>
                <a:ext cx="24" cy="24"/>
              </a:xfrm>
              <a:prstGeom prst="ellipse">
                <a:avLst/>
              </a:prstGeom>
              <a:solidFill>
                <a:srgbClr val="00AE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46" name="Oval 680"/>
              <p:cNvSpPr>
                <a:spLocks noChangeArrowheads="1"/>
              </p:cNvSpPr>
              <p:nvPr/>
            </p:nvSpPr>
            <p:spPr bwMode="auto">
              <a:xfrm>
                <a:off x="1931" y="1357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47" name="Oval 681"/>
              <p:cNvSpPr>
                <a:spLocks noChangeArrowheads="1"/>
              </p:cNvSpPr>
              <p:nvPr/>
            </p:nvSpPr>
            <p:spPr bwMode="auto">
              <a:xfrm>
                <a:off x="1949" y="1371"/>
                <a:ext cx="24" cy="24"/>
              </a:xfrm>
              <a:prstGeom prst="ellipse">
                <a:avLst/>
              </a:prstGeom>
              <a:solidFill>
                <a:srgbClr val="FFC5C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48" name="Oval 682"/>
              <p:cNvSpPr>
                <a:spLocks noChangeArrowheads="1"/>
              </p:cNvSpPr>
              <p:nvPr/>
            </p:nvSpPr>
            <p:spPr bwMode="auto">
              <a:xfrm>
                <a:off x="1931" y="1341"/>
                <a:ext cx="24" cy="24"/>
              </a:xfrm>
              <a:prstGeom prst="ellipse">
                <a:avLst/>
              </a:prstGeom>
              <a:solidFill>
                <a:srgbClr val="D3002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49" name="Oval 683"/>
              <p:cNvSpPr>
                <a:spLocks noChangeArrowheads="1"/>
              </p:cNvSpPr>
              <p:nvPr/>
            </p:nvSpPr>
            <p:spPr bwMode="auto">
              <a:xfrm>
                <a:off x="1947" y="1357"/>
                <a:ext cx="24" cy="24"/>
              </a:xfrm>
              <a:prstGeom prst="ellipse">
                <a:avLst/>
              </a:prstGeom>
              <a:solidFill>
                <a:srgbClr val="00DFCA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50" name="Oval 684"/>
              <p:cNvSpPr>
                <a:spLocks noChangeArrowheads="1"/>
              </p:cNvSpPr>
              <p:nvPr/>
            </p:nvSpPr>
            <p:spPr bwMode="auto">
              <a:xfrm>
                <a:off x="1933" y="1373"/>
                <a:ext cx="24" cy="24"/>
              </a:xfrm>
              <a:prstGeom prst="ellipse">
                <a:avLst/>
              </a:prstGeom>
              <a:solidFill>
                <a:srgbClr val="F9FC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51" name="Oval 685"/>
              <p:cNvSpPr>
                <a:spLocks noChangeArrowheads="1"/>
              </p:cNvSpPr>
              <p:nvPr/>
            </p:nvSpPr>
            <p:spPr bwMode="auto">
              <a:xfrm>
                <a:off x="1933" y="1387"/>
                <a:ext cx="24" cy="24"/>
              </a:xfrm>
              <a:prstGeom prst="ellipse">
                <a:avLst/>
              </a:prstGeom>
              <a:solidFill>
                <a:srgbClr val="B760F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</p:grpSp>
        <p:grpSp>
          <p:nvGrpSpPr>
            <p:cNvPr id="489" name="Group 686"/>
            <p:cNvGrpSpPr>
              <a:grpSpLocks/>
            </p:cNvGrpSpPr>
            <p:nvPr/>
          </p:nvGrpSpPr>
          <p:grpSpPr bwMode="auto">
            <a:xfrm>
              <a:off x="1935" y="1519"/>
              <a:ext cx="80" cy="74"/>
              <a:chOff x="1935" y="1519"/>
              <a:chExt cx="80" cy="74"/>
            </a:xfrm>
          </p:grpSpPr>
          <p:sp>
            <p:nvSpPr>
              <p:cNvPr id="628" name="Oval 687"/>
              <p:cNvSpPr>
                <a:spLocks noChangeArrowheads="1"/>
              </p:cNvSpPr>
              <p:nvPr/>
            </p:nvSpPr>
            <p:spPr bwMode="auto">
              <a:xfrm>
                <a:off x="1951" y="1535"/>
                <a:ext cx="24" cy="24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29" name="Oval 688"/>
              <p:cNvSpPr>
                <a:spLocks noChangeArrowheads="1"/>
              </p:cNvSpPr>
              <p:nvPr/>
            </p:nvSpPr>
            <p:spPr bwMode="auto">
              <a:xfrm>
                <a:off x="1937" y="1555"/>
                <a:ext cx="24" cy="24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30" name="Oval 689"/>
              <p:cNvSpPr>
                <a:spLocks noChangeArrowheads="1"/>
              </p:cNvSpPr>
              <p:nvPr/>
            </p:nvSpPr>
            <p:spPr bwMode="auto">
              <a:xfrm>
                <a:off x="1949" y="1519"/>
                <a:ext cx="24" cy="2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31" name="Oval 690"/>
              <p:cNvSpPr>
                <a:spLocks noChangeArrowheads="1"/>
              </p:cNvSpPr>
              <p:nvPr/>
            </p:nvSpPr>
            <p:spPr bwMode="auto">
              <a:xfrm>
                <a:off x="1935" y="1537"/>
                <a:ext cx="24" cy="24"/>
              </a:xfrm>
              <a:prstGeom prst="ellipse">
                <a:avLst/>
              </a:prstGeom>
              <a:solidFill>
                <a:srgbClr val="F6804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32" name="Oval 691"/>
              <p:cNvSpPr>
                <a:spLocks noChangeArrowheads="1"/>
              </p:cNvSpPr>
              <p:nvPr/>
            </p:nvSpPr>
            <p:spPr bwMode="auto">
              <a:xfrm>
                <a:off x="1953" y="1551"/>
                <a:ext cx="24" cy="24"/>
              </a:xfrm>
              <a:prstGeom prst="ellipse">
                <a:avLst/>
              </a:prstGeom>
              <a:solidFill>
                <a:srgbClr val="7144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33" name="Oval 692"/>
              <p:cNvSpPr>
                <a:spLocks noChangeArrowheads="1"/>
              </p:cNvSpPr>
              <p:nvPr/>
            </p:nvSpPr>
            <p:spPr bwMode="auto">
              <a:xfrm>
                <a:off x="1955" y="1569"/>
                <a:ext cx="24" cy="24"/>
              </a:xfrm>
              <a:prstGeom prst="ellipse">
                <a:avLst/>
              </a:prstGeom>
              <a:solidFill>
                <a:srgbClr val="00AE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34" name="Oval 693"/>
              <p:cNvSpPr>
                <a:spLocks noChangeArrowheads="1"/>
              </p:cNvSpPr>
              <p:nvPr/>
            </p:nvSpPr>
            <p:spPr bwMode="auto">
              <a:xfrm>
                <a:off x="1969" y="1537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35" name="Oval 694"/>
              <p:cNvSpPr>
                <a:spLocks noChangeArrowheads="1"/>
              </p:cNvSpPr>
              <p:nvPr/>
            </p:nvSpPr>
            <p:spPr bwMode="auto">
              <a:xfrm>
                <a:off x="1991" y="1551"/>
                <a:ext cx="24" cy="24"/>
              </a:xfrm>
              <a:prstGeom prst="ellipse">
                <a:avLst/>
              </a:prstGeom>
              <a:solidFill>
                <a:srgbClr val="FFC5C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36" name="Oval 695"/>
              <p:cNvSpPr>
                <a:spLocks noChangeArrowheads="1"/>
              </p:cNvSpPr>
              <p:nvPr/>
            </p:nvSpPr>
            <p:spPr bwMode="auto">
              <a:xfrm>
                <a:off x="1969" y="1521"/>
                <a:ext cx="24" cy="24"/>
              </a:xfrm>
              <a:prstGeom prst="ellipse">
                <a:avLst/>
              </a:prstGeom>
              <a:solidFill>
                <a:srgbClr val="D3002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37" name="Oval 696"/>
              <p:cNvSpPr>
                <a:spLocks noChangeArrowheads="1"/>
              </p:cNvSpPr>
              <p:nvPr/>
            </p:nvSpPr>
            <p:spPr bwMode="auto">
              <a:xfrm>
                <a:off x="1987" y="1537"/>
                <a:ext cx="24" cy="24"/>
              </a:xfrm>
              <a:prstGeom prst="ellipse">
                <a:avLst/>
              </a:prstGeom>
              <a:solidFill>
                <a:srgbClr val="00DFCA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38" name="Oval 697"/>
              <p:cNvSpPr>
                <a:spLocks noChangeArrowheads="1"/>
              </p:cNvSpPr>
              <p:nvPr/>
            </p:nvSpPr>
            <p:spPr bwMode="auto">
              <a:xfrm>
                <a:off x="1971" y="1551"/>
                <a:ext cx="24" cy="24"/>
              </a:xfrm>
              <a:prstGeom prst="ellipse">
                <a:avLst/>
              </a:prstGeom>
              <a:solidFill>
                <a:srgbClr val="F9FC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39" name="Oval 698"/>
              <p:cNvSpPr>
                <a:spLocks noChangeArrowheads="1"/>
              </p:cNvSpPr>
              <p:nvPr/>
            </p:nvSpPr>
            <p:spPr bwMode="auto">
              <a:xfrm>
                <a:off x="1973" y="1567"/>
                <a:ext cx="24" cy="24"/>
              </a:xfrm>
              <a:prstGeom prst="ellipse">
                <a:avLst/>
              </a:prstGeom>
              <a:solidFill>
                <a:srgbClr val="B760F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</p:grpSp>
        <p:grpSp>
          <p:nvGrpSpPr>
            <p:cNvPr id="490" name="Group 699"/>
            <p:cNvGrpSpPr>
              <a:grpSpLocks/>
            </p:cNvGrpSpPr>
            <p:nvPr/>
          </p:nvGrpSpPr>
          <p:grpSpPr bwMode="auto">
            <a:xfrm>
              <a:off x="2107" y="1631"/>
              <a:ext cx="78" cy="74"/>
              <a:chOff x="2107" y="1631"/>
              <a:chExt cx="78" cy="74"/>
            </a:xfrm>
          </p:grpSpPr>
          <p:sp>
            <p:nvSpPr>
              <p:cNvPr id="616" name="Oval 700"/>
              <p:cNvSpPr>
                <a:spLocks noChangeArrowheads="1"/>
              </p:cNvSpPr>
              <p:nvPr/>
            </p:nvSpPr>
            <p:spPr bwMode="auto">
              <a:xfrm>
                <a:off x="2123" y="1649"/>
                <a:ext cx="24" cy="24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17" name="Oval 701"/>
              <p:cNvSpPr>
                <a:spLocks noChangeArrowheads="1"/>
              </p:cNvSpPr>
              <p:nvPr/>
            </p:nvSpPr>
            <p:spPr bwMode="auto">
              <a:xfrm>
                <a:off x="2109" y="1669"/>
                <a:ext cx="24" cy="24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18" name="Oval 702"/>
              <p:cNvSpPr>
                <a:spLocks noChangeArrowheads="1"/>
              </p:cNvSpPr>
              <p:nvPr/>
            </p:nvSpPr>
            <p:spPr bwMode="auto">
              <a:xfrm>
                <a:off x="2123" y="1631"/>
                <a:ext cx="24" cy="2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19" name="Oval 703"/>
              <p:cNvSpPr>
                <a:spLocks noChangeArrowheads="1"/>
              </p:cNvSpPr>
              <p:nvPr/>
            </p:nvSpPr>
            <p:spPr bwMode="auto">
              <a:xfrm>
                <a:off x="2107" y="1651"/>
                <a:ext cx="24" cy="24"/>
              </a:xfrm>
              <a:prstGeom prst="ellipse">
                <a:avLst/>
              </a:prstGeom>
              <a:solidFill>
                <a:srgbClr val="F6804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20" name="Oval 704"/>
              <p:cNvSpPr>
                <a:spLocks noChangeArrowheads="1"/>
              </p:cNvSpPr>
              <p:nvPr/>
            </p:nvSpPr>
            <p:spPr bwMode="auto">
              <a:xfrm>
                <a:off x="2127" y="1665"/>
                <a:ext cx="24" cy="24"/>
              </a:xfrm>
              <a:prstGeom prst="ellipse">
                <a:avLst/>
              </a:prstGeom>
              <a:solidFill>
                <a:srgbClr val="7144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21" name="Oval 705"/>
              <p:cNvSpPr>
                <a:spLocks noChangeArrowheads="1"/>
              </p:cNvSpPr>
              <p:nvPr/>
            </p:nvSpPr>
            <p:spPr bwMode="auto">
              <a:xfrm>
                <a:off x="2129" y="1681"/>
                <a:ext cx="24" cy="24"/>
              </a:xfrm>
              <a:prstGeom prst="ellipse">
                <a:avLst/>
              </a:prstGeom>
              <a:solidFill>
                <a:srgbClr val="00AE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22" name="Oval 706"/>
              <p:cNvSpPr>
                <a:spLocks noChangeArrowheads="1"/>
              </p:cNvSpPr>
              <p:nvPr/>
            </p:nvSpPr>
            <p:spPr bwMode="auto">
              <a:xfrm>
                <a:off x="2143" y="1649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23" name="Oval 707"/>
              <p:cNvSpPr>
                <a:spLocks noChangeArrowheads="1"/>
              </p:cNvSpPr>
              <p:nvPr/>
            </p:nvSpPr>
            <p:spPr bwMode="auto">
              <a:xfrm>
                <a:off x="2161" y="1663"/>
                <a:ext cx="24" cy="24"/>
              </a:xfrm>
              <a:prstGeom prst="ellipse">
                <a:avLst/>
              </a:prstGeom>
              <a:solidFill>
                <a:srgbClr val="FFC5C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24" name="Oval 708"/>
              <p:cNvSpPr>
                <a:spLocks noChangeArrowheads="1"/>
              </p:cNvSpPr>
              <p:nvPr/>
            </p:nvSpPr>
            <p:spPr bwMode="auto">
              <a:xfrm>
                <a:off x="2141" y="1633"/>
                <a:ext cx="24" cy="24"/>
              </a:xfrm>
              <a:prstGeom prst="ellipse">
                <a:avLst/>
              </a:prstGeom>
              <a:solidFill>
                <a:srgbClr val="D3002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25" name="Oval 709"/>
              <p:cNvSpPr>
                <a:spLocks noChangeArrowheads="1"/>
              </p:cNvSpPr>
              <p:nvPr/>
            </p:nvSpPr>
            <p:spPr bwMode="auto">
              <a:xfrm>
                <a:off x="2159" y="1649"/>
                <a:ext cx="24" cy="24"/>
              </a:xfrm>
              <a:prstGeom prst="ellipse">
                <a:avLst/>
              </a:prstGeom>
              <a:solidFill>
                <a:srgbClr val="00DFCA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26" name="Oval 710"/>
              <p:cNvSpPr>
                <a:spLocks noChangeArrowheads="1"/>
              </p:cNvSpPr>
              <p:nvPr/>
            </p:nvSpPr>
            <p:spPr bwMode="auto">
              <a:xfrm>
                <a:off x="2145" y="1665"/>
                <a:ext cx="24" cy="24"/>
              </a:xfrm>
              <a:prstGeom prst="ellipse">
                <a:avLst/>
              </a:prstGeom>
              <a:solidFill>
                <a:srgbClr val="F9FC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27" name="Oval 711"/>
              <p:cNvSpPr>
                <a:spLocks noChangeArrowheads="1"/>
              </p:cNvSpPr>
              <p:nvPr/>
            </p:nvSpPr>
            <p:spPr bwMode="auto">
              <a:xfrm>
                <a:off x="2147" y="1679"/>
                <a:ext cx="24" cy="24"/>
              </a:xfrm>
              <a:prstGeom prst="ellipse">
                <a:avLst/>
              </a:prstGeom>
              <a:solidFill>
                <a:srgbClr val="B760F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</p:grpSp>
        <p:grpSp>
          <p:nvGrpSpPr>
            <p:cNvPr id="491" name="Group 712"/>
            <p:cNvGrpSpPr>
              <a:grpSpLocks/>
            </p:cNvGrpSpPr>
            <p:nvPr/>
          </p:nvGrpSpPr>
          <p:grpSpPr bwMode="auto">
            <a:xfrm>
              <a:off x="2321" y="1605"/>
              <a:ext cx="80" cy="72"/>
              <a:chOff x="2321" y="1605"/>
              <a:chExt cx="80" cy="72"/>
            </a:xfrm>
          </p:grpSpPr>
          <p:sp>
            <p:nvSpPr>
              <p:cNvPr id="604" name="Oval 713"/>
              <p:cNvSpPr>
                <a:spLocks noChangeArrowheads="1"/>
              </p:cNvSpPr>
              <p:nvPr/>
            </p:nvSpPr>
            <p:spPr bwMode="auto">
              <a:xfrm>
                <a:off x="2339" y="1621"/>
                <a:ext cx="24" cy="24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05" name="Oval 714"/>
              <p:cNvSpPr>
                <a:spLocks noChangeArrowheads="1"/>
              </p:cNvSpPr>
              <p:nvPr/>
            </p:nvSpPr>
            <p:spPr bwMode="auto">
              <a:xfrm>
                <a:off x="2323" y="1639"/>
                <a:ext cx="24" cy="24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06" name="Oval 715"/>
              <p:cNvSpPr>
                <a:spLocks noChangeArrowheads="1"/>
              </p:cNvSpPr>
              <p:nvPr/>
            </p:nvSpPr>
            <p:spPr bwMode="auto">
              <a:xfrm>
                <a:off x="2339" y="1605"/>
                <a:ext cx="24" cy="2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07" name="Oval 716"/>
              <p:cNvSpPr>
                <a:spLocks noChangeArrowheads="1"/>
              </p:cNvSpPr>
              <p:nvPr/>
            </p:nvSpPr>
            <p:spPr bwMode="auto">
              <a:xfrm>
                <a:off x="2321" y="1623"/>
                <a:ext cx="24" cy="24"/>
              </a:xfrm>
              <a:prstGeom prst="ellipse">
                <a:avLst/>
              </a:prstGeom>
              <a:solidFill>
                <a:srgbClr val="F6804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08" name="Oval 717"/>
              <p:cNvSpPr>
                <a:spLocks noChangeArrowheads="1"/>
              </p:cNvSpPr>
              <p:nvPr/>
            </p:nvSpPr>
            <p:spPr bwMode="auto">
              <a:xfrm>
                <a:off x="2343" y="1637"/>
                <a:ext cx="24" cy="24"/>
              </a:xfrm>
              <a:prstGeom prst="ellipse">
                <a:avLst/>
              </a:prstGeom>
              <a:solidFill>
                <a:srgbClr val="7144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09" name="Oval 718"/>
              <p:cNvSpPr>
                <a:spLocks noChangeArrowheads="1"/>
              </p:cNvSpPr>
              <p:nvPr/>
            </p:nvSpPr>
            <p:spPr bwMode="auto">
              <a:xfrm>
                <a:off x="2343" y="1653"/>
                <a:ext cx="24" cy="24"/>
              </a:xfrm>
              <a:prstGeom prst="ellipse">
                <a:avLst/>
              </a:prstGeom>
              <a:solidFill>
                <a:srgbClr val="00AE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10" name="Oval 719"/>
              <p:cNvSpPr>
                <a:spLocks noChangeArrowheads="1"/>
              </p:cNvSpPr>
              <p:nvPr/>
            </p:nvSpPr>
            <p:spPr bwMode="auto">
              <a:xfrm>
                <a:off x="2357" y="1621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11" name="Oval 720"/>
              <p:cNvSpPr>
                <a:spLocks noChangeArrowheads="1"/>
              </p:cNvSpPr>
              <p:nvPr/>
            </p:nvSpPr>
            <p:spPr bwMode="auto">
              <a:xfrm>
                <a:off x="2377" y="1635"/>
                <a:ext cx="24" cy="24"/>
              </a:xfrm>
              <a:prstGeom prst="ellipse">
                <a:avLst/>
              </a:prstGeom>
              <a:solidFill>
                <a:srgbClr val="FFC5C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12" name="Oval 721"/>
              <p:cNvSpPr>
                <a:spLocks noChangeArrowheads="1"/>
              </p:cNvSpPr>
              <p:nvPr/>
            </p:nvSpPr>
            <p:spPr bwMode="auto">
              <a:xfrm>
                <a:off x="2355" y="1605"/>
                <a:ext cx="24" cy="24"/>
              </a:xfrm>
              <a:prstGeom prst="ellipse">
                <a:avLst/>
              </a:prstGeom>
              <a:solidFill>
                <a:srgbClr val="D3002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13" name="Oval 722"/>
              <p:cNvSpPr>
                <a:spLocks noChangeArrowheads="1"/>
              </p:cNvSpPr>
              <p:nvPr/>
            </p:nvSpPr>
            <p:spPr bwMode="auto">
              <a:xfrm>
                <a:off x="2375" y="1621"/>
                <a:ext cx="24" cy="24"/>
              </a:xfrm>
              <a:prstGeom prst="ellipse">
                <a:avLst/>
              </a:prstGeom>
              <a:solidFill>
                <a:srgbClr val="00DFCA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14" name="Oval 723"/>
              <p:cNvSpPr>
                <a:spLocks noChangeArrowheads="1"/>
              </p:cNvSpPr>
              <p:nvPr/>
            </p:nvSpPr>
            <p:spPr bwMode="auto">
              <a:xfrm>
                <a:off x="2359" y="1635"/>
                <a:ext cx="24" cy="24"/>
              </a:xfrm>
              <a:prstGeom prst="ellipse">
                <a:avLst/>
              </a:prstGeom>
              <a:solidFill>
                <a:srgbClr val="F9FC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15" name="Oval 724"/>
              <p:cNvSpPr>
                <a:spLocks noChangeArrowheads="1"/>
              </p:cNvSpPr>
              <p:nvPr/>
            </p:nvSpPr>
            <p:spPr bwMode="auto">
              <a:xfrm>
                <a:off x="2361" y="1651"/>
                <a:ext cx="24" cy="24"/>
              </a:xfrm>
              <a:prstGeom prst="ellipse">
                <a:avLst/>
              </a:prstGeom>
              <a:solidFill>
                <a:srgbClr val="B760F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</p:grpSp>
        <p:grpSp>
          <p:nvGrpSpPr>
            <p:cNvPr id="492" name="Group 725"/>
            <p:cNvGrpSpPr>
              <a:grpSpLocks/>
            </p:cNvGrpSpPr>
            <p:nvPr/>
          </p:nvGrpSpPr>
          <p:grpSpPr bwMode="auto">
            <a:xfrm>
              <a:off x="2437" y="1451"/>
              <a:ext cx="80" cy="72"/>
              <a:chOff x="2437" y="1451"/>
              <a:chExt cx="80" cy="72"/>
            </a:xfrm>
          </p:grpSpPr>
          <p:sp>
            <p:nvSpPr>
              <p:cNvPr id="592" name="Oval 726"/>
              <p:cNvSpPr>
                <a:spLocks noChangeArrowheads="1"/>
              </p:cNvSpPr>
              <p:nvPr/>
            </p:nvSpPr>
            <p:spPr bwMode="auto">
              <a:xfrm>
                <a:off x="2457" y="1469"/>
                <a:ext cx="24" cy="24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93" name="Oval 727"/>
              <p:cNvSpPr>
                <a:spLocks noChangeArrowheads="1"/>
              </p:cNvSpPr>
              <p:nvPr/>
            </p:nvSpPr>
            <p:spPr bwMode="auto">
              <a:xfrm>
                <a:off x="2439" y="1487"/>
                <a:ext cx="24" cy="24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94" name="Oval 728"/>
              <p:cNvSpPr>
                <a:spLocks noChangeArrowheads="1"/>
              </p:cNvSpPr>
              <p:nvPr/>
            </p:nvSpPr>
            <p:spPr bwMode="auto">
              <a:xfrm>
                <a:off x="2453" y="1451"/>
                <a:ext cx="24" cy="2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95" name="Oval 729"/>
              <p:cNvSpPr>
                <a:spLocks noChangeArrowheads="1"/>
              </p:cNvSpPr>
              <p:nvPr/>
            </p:nvSpPr>
            <p:spPr bwMode="auto">
              <a:xfrm>
                <a:off x="2437" y="1471"/>
                <a:ext cx="24" cy="24"/>
              </a:xfrm>
              <a:prstGeom prst="ellipse">
                <a:avLst/>
              </a:prstGeom>
              <a:solidFill>
                <a:srgbClr val="F6804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96" name="Oval 730"/>
              <p:cNvSpPr>
                <a:spLocks noChangeArrowheads="1"/>
              </p:cNvSpPr>
              <p:nvPr/>
            </p:nvSpPr>
            <p:spPr bwMode="auto">
              <a:xfrm>
                <a:off x="2457" y="1483"/>
                <a:ext cx="24" cy="24"/>
              </a:xfrm>
              <a:prstGeom prst="ellipse">
                <a:avLst/>
              </a:prstGeom>
              <a:solidFill>
                <a:srgbClr val="7144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97" name="Oval 731"/>
              <p:cNvSpPr>
                <a:spLocks noChangeArrowheads="1"/>
              </p:cNvSpPr>
              <p:nvPr/>
            </p:nvSpPr>
            <p:spPr bwMode="auto">
              <a:xfrm>
                <a:off x="2459" y="1499"/>
                <a:ext cx="24" cy="24"/>
              </a:xfrm>
              <a:prstGeom prst="ellipse">
                <a:avLst/>
              </a:prstGeom>
              <a:solidFill>
                <a:srgbClr val="00AE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98" name="Oval 732"/>
              <p:cNvSpPr>
                <a:spLocks noChangeArrowheads="1"/>
              </p:cNvSpPr>
              <p:nvPr/>
            </p:nvSpPr>
            <p:spPr bwMode="auto">
              <a:xfrm>
                <a:off x="2473" y="1469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99" name="Oval 733"/>
              <p:cNvSpPr>
                <a:spLocks noChangeArrowheads="1"/>
              </p:cNvSpPr>
              <p:nvPr/>
            </p:nvSpPr>
            <p:spPr bwMode="auto">
              <a:xfrm>
                <a:off x="2493" y="1481"/>
                <a:ext cx="24" cy="24"/>
              </a:xfrm>
              <a:prstGeom prst="ellipse">
                <a:avLst/>
              </a:prstGeom>
              <a:solidFill>
                <a:srgbClr val="FFC5C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00" name="Oval 734"/>
              <p:cNvSpPr>
                <a:spLocks noChangeArrowheads="1"/>
              </p:cNvSpPr>
              <p:nvPr/>
            </p:nvSpPr>
            <p:spPr bwMode="auto">
              <a:xfrm>
                <a:off x="2473" y="1453"/>
                <a:ext cx="24" cy="24"/>
              </a:xfrm>
              <a:prstGeom prst="ellipse">
                <a:avLst/>
              </a:prstGeom>
              <a:solidFill>
                <a:srgbClr val="D3002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01" name="Oval 735"/>
              <p:cNvSpPr>
                <a:spLocks noChangeArrowheads="1"/>
              </p:cNvSpPr>
              <p:nvPr/>
            </p:nvSpPr>
            <p:spPr bwMode="auto">
              <a:xfrm>
                <a:off x="2491" y="1469"/>
                <a:ext cx="24" cy="24"/>
              </a:xfrm>
              <a:prstGeom prst="ellipse">
                <a:avLst/>
              </a:prstGeom>
              <a:solidFill>
                <a:srgbClr val="00DFCA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02" name="Oval 736"/>
              <p:cNvSpPr>
                <a:spLocks noChangeArrowheads="1"/>
              </p:cNvSpPr>
              <p:nvPr/>
            </p:nvSpPr>
            <p:spPr bwMode="auto">
              <a:xfrm>
                <a:off x="2475" y="1483"/>
                <a:ext cx="24" cy="24"/>
              </a:xfrm>
              <a:prstGeom prst="ellipse">
                <a:avLst/>
              </a:prstGeom>
              <a:solidFill>
                <a:srgbClr val="F9FC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603" name="Oval 737"/>
              <p:cNvSpPr>
                <a:spLocks noChangeArrowheads="1"/>
              </p:cNvSpPr>
              <p:nvPr/>
            </p:nvSpPr>
            <p:spPr bwMode="auto">
              <a:xfrm>
                <a:off x="2477" y="1499"/>
                <a:ext cx="24" cy="24"/>
              </a:xfrm>
              <a:prstGeom prst="ellipse">
                <a:avLst/>
              </a:prstGeom>
              <a:solidFill>
                <a:srgbClr val="B760F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</p:grpSp>
        <p:grpSp>
          <p:nvGrpSpPr>
            <p:cNvPr id="493" name="Group 738"/>
            <p:cNvGrpSpPr>
              <a:grpSpLocks/>
            </p:cNvGrpSpPr>
            <p:nvPr/>
          </p:nvGrpSpPr>
          <p:grpSpPr bwMode="auto">
            <a:xfrm>
              <a:off x="2403" y="1253"/>
              <a:ext cx="78" cy="72"/>
              <a:chOff x="2403" y="1253"/>
              <a:chExt cx="78" cy="72"/>
            </a:xfrm>
          </p:grpSpPr>
          <p:sp>
            <p:nvSpPr>
              <p:cNvPr id="580" name="Oval 739"/>
              <p:cNvSpPr>
                <a:spLocks noChangeArrowheads="1"/>
              </p:cNvSpPr>
              <p:nvPr/>
            </p:nvSpPr>
            <p:spPr bwMode="auto">
              <a:xfrm>
                <a:off x="2419" y="1269"/>
                <a:ext cx="24" cy="24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81" name="Oval 740"/>
              <p:cNvSpPr>
                <a:spLocks noChangeArrowheads="1"/>
              </p:cNvSpPr>
              <p:nvPr/>
            </p:nvSpPr>
            <p:spPr bwMode="auto">
              <a:xfrm>
                <a:off x="2403" y="1289"/>
                <a:ext cx="24" cy="24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82" name="Oval 741"/>
              <p:cNvSpPr>
                <a:spLocks noChangeArrowheads="1"/>
              </p:cNvSpPr>
              <p:nvPr/>
            </p:nvSpPr>
            <p:spPr bwMode="auto">
              <a:xfrm>
                <a:off x="2417" y="1253"/>
                <a:ext cx="24" cy="2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83" name="Oval 742"/>
              <p:cNvSpPr>
                <a:spLocks noChangeArrowheads="1"/>
              </p:cNvSpPr>
              <p:nvPr/>
            </p:nvSpPr>
            <p:spPr bwMode="auto">
              <a:xfrm>
                <a:off x="2403" y="1273"/>
                <a:ext cx="24" cy="24"/>
              </a:xfrm>
              <a:prstGeom prst="ellipse">
                <a:avLst/>
              </a:prstGeom>
              <a:solidFill>
                <a:srgbClr val="F6804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84" name="Oval 743"/>
              <p:cNvSpPr>
                <a:spLocks noChangeArrowheads="1"/>
              </p:cNvSpPr>
              <p:nvPr/>
            </p:nvSpPr>
            <p:spPr bwMode="auto">
              <a:xfrm>
                <a:off x="2423" y="1285"/>
                <a:ext cx="24" cy="24"/>
              </a:xfrm>
              <a:prstGeom prst="ellipse">
                <a:avLst/>
              </a:prstGeom>
              <a:solidFill>
                <a:srgbClr val="7144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85" name="Oval 744"/>
              <p:cNvSpPr>
                <a:spLocks noChangeArrowheads="1"/>
              </p:cNvSpPr>
              <p:nvPr/>
            </p:nvSpPr>
            <p:spPr bwMode="auto">
              <a:xfrm>
                <a:off x="2425" y="1301"/>
                <a:ext cx="24" cy="24"/>
              </a:xfrm>
              <a:prstGeom prst="ellipse">
                <a:avLst/>
              </a:prstGeom>
              <a:solidFill>
                <a:srgbClr val="00AE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86" name="Oval 745"/>
              <p:cNvSpPr>
                <a:spLocks noChangeArrowheads="1"/>
              </p:cNvSpPr>
              <p:nvPr/>
            </p:nvSpPr>
            <p:spPr bwMode="auto">
              <a:xfrm>
                <a:off x="2439" y="1269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87" name="Oval 746"/>
              <p:cNvSpPr>
                <a:spLocks noChangeArrowheads="1"/>
              </p:cNvSpPr>
              <p:nvPr/>
            </p:nvSpPr>
            <p:spPr bwMode="auto">
              <a:xfrm>
                <a:off x="2457" y="1285"/>
                <a:ext cx="24" cy="24"/>
              </a:xfrm>
              <a:prstGeom prst="ellipse">
                <a:avLst/>
              </a:prstGeom>
              <a:solidFill>
                <a:srgbClr val="FFC5C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88" name="Oval 747"/>
              <p:cNvSpPr>
                <a:spLocks noChangeArrowheads="1"/>
              </p:cNvSpPr>
              <p:nvPr/>
            </p:nvSpPr>
            <p:spPr bwMode="auto">
              <a:xfrm>
                <a:off x="2437" y="1255"/>
                <a:ext cx="24" cy="24"/>
              </a:xfrm>
              <a:prstGeom prst="ellipse">
                <a:avLst/>
              </a:prstGeom>
              <a:solidFill>
                <a:srgbClr val="D3002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89" name="Oval 748"/>
              <p:cNvSpPr>
                <a:spLocks noChangeArrowheads="1"/>
              </p:cNvSpPr>
              <p:nvPr/>
            </p:nvSpPr>
            <p:spPr bwMode="auto">
              <a:xfrm>
                <a:off x="2457" y="1269"/>
                <a:ext cx="24" cy="24"/>
              </a:xfrm>
              <a:prstGeom prst="ellipse">
                <a:avLst/>
              </a:prstGeom>
              <a:solidFill>
                <a:srgbClr val="00DFCA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90" name="Oval 749"/>
              <p:cNvSpPr>
                <a:spLocks noChangeArrowheads="1"/>
              </p:cNvSpPr>
              <p:nvPr/>
            </p:nvSpPr>
            <p:spPr bwMode="auto">
              <a:xfrm>
                <a:off x="2439" y="1285"/>
                <a:ext cx="24" cy="24"/>
              </a:xfrm>
              <a:prstGeom prst="ellipse">
                <a:avLst/>
              </a:prstGeom>
              <a:solidFill>
                <a:srgbClr val="F9FC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91" name="Oval 750"/>
              <p:cNvSpPr>
                <a:spLocks noChangeArrowheads="1"/>
              </p:cNvSpPr>
              <p:nvPr/>
            </p:nvSpPr>
            <p:spPr bwMode="auto">
              <a:xfrm>
                <a:off x="2441" y="1299"/>
                <a:ext cx="24" cy="24"/>
              </a:xfrm>
              <a:prstGeom prst="ellipse">
                <a:avLst/>
              </a:prstGeom>
              <a:solidFill>
                <a:srgbClr val="B760F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</p:grpSp>
        <p:grpSp>
          <p:nvGrpSpPr>
            <p:cNvPr id="494" name="Group 751"/>
            <p:cNvGrpSpPr>
              <a:grpSpLocks/>
            </p:cNvGrpSpPr>
            <p:nvPr/>
          </p:nvGrpSpPr>
          <p:grpSpPr bwMode="auto">
            <a:xfrm>
              <a:off x="2221" y="1143"/>
              <a:ext cx="78" cy="74"/>
              <a:chOff x="2221" y="1143"/>
              <a:chExt cx="78" cy="74"/>
            </a:xfrm>
          </p:grpSpPr>
          <p:sp>
            <p:nvSpPr>
              <p:cNvPr id="568" name="Oval 752"/>
              <p:cNvSpPr>
                <a:spLocks noChangeArrowheads="1"/>
              </p:cNvSpPr>
              <p:nvPr/>
            </p:nvSpPr>
            <p:spPr bwMode="auto">
              <a:xfrm>
                <a:off x="2239" y="1161"/>
                <a:ext cx="24" cy="24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69" name="Oval 753"/>
              <p:cNvSpPr>
                <a:spLocks noChangeArrowheads="1"/>
              </p:cNvSpPr>
              <p:nvPr/>
            </p:nvSpPr>
            <p:spPr bwMode="auto">
              <a:xfrm>
                <a:off x="2223" y="1179"/>
                <a:ext cx="24" cy="24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70" name="Oval 754"/>
              <p:cNvSpPr>
                <a:spLocks noChangeArrowheads="1"/>
              </p:cNvSpPr>
              <p:nvPr/>
            </p:nvSpPr>
            <p:spPr bwMode="auto">
              <a:xfrm>
                <a:off x="2237" y="1143"/>
                <a:ext cx="24" cy="2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71" name="Oval 755"/>
              <p:cNvSpPr>
                <a:spLocks noChangeArrowheads="1"/>
              </p:cNvSpPr>
              <p:nvPr/>
            </p:nvSpPr>
            <p:spPr bwMode="auto">
              <a:xfrm>
                <a:off x="2221" y="1163"/>
                <a:ext cx="24" cy="24"/>
              </a:xfrm>
              <a:prstGeom prst="ellipse">
                <a:avLst/>
              </a:prstGeom>
              <a:solidFill>
                <a:srgbClr val="F6804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72" name="Oval 756"/>
              <p:cNvSpPr>
                <a:spLocks noChangeArrowheads="1"/>
              </p:cNvSpPr>
              <p:nvPr/>
            </p:nvSpPr>
            <p:spPr bwMode="auto">
              <a:xfrm>
                <a:off x="2241" y="1177"/>
                <a:ext cx="24" cy="24"/>
              </a:xfrm>
              <a:prstGeom prst="ellipse">
                <a:avLst/>
              </a:prstGeom>
              <a:solidFill>
                <a:srgbClr val="7144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73" name="Oval 757"/>
              <p:cNvSpPr>
                <a:spLocks noChangeArrowheads="1"/>
              </p:cNvSpPr>
              <p:nvPr/>
            </p:nvSpPr>
            <p:spPr bwMode="auto">
              <a:xfrm>
                <a:off x="2243" y="1193"/>
                <a:ext cx="24" cy="24"/>
              </a:xfrm>
              <a:prstGeom prst="ellipse">
                <a:avLst/>
              </a:prstGeom>
              <a:solidFill>
                <a:srgbClr val="00AE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74" name="Oval 758"/>
              <p:cNvSpPr>
                <a:spLocks noChangeArrowheads="1"/>
              </p:cNvSpPr>
              <p:nvPr/>
            </p:nvSpPr>
            <p:spPr bwMode="auto">
              <a:xfrm>
                <a:off x="2259" y="1161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75" name="Oval 759"/>
              <p:cNvSpPr>
                <a:spLocks noChangeArrowheads="1"/>
              </p:cNvSpPr>
              <p:nvPr/>
            </p:nvSpPr>
            <p:spPr bwMode="auto">
              <a:xfrm>
                <a:off x="2275" y="1175"/>
                <a:ext cx="24" cy="24"/>
              </a:xfrm>
              <a:prstGeom prst="ellipse">
                <a:avLst/>
              </a:prstGeom>
              <a:solidFill>
                <a:srgbClr val="FFC5C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76" name="Oval 760"/>
              <p:cNvSpPr>
                <a:spLocks noChangeArrowheads="1"/>
              </p:cNvSpPr>
              <p:nvPr/>
            </p:nvSpPr>
            <p:spPr bwMode="auto">
              <a:xfrm>
                <a:off x="2257" y="1145"/>
                <a:ext cx="24" cy="24"/>
              </a:xfrm>
              <a:prstGeom prst="ellipse">
                <a:avLst/>
              </a:prstGeom>
              <a:solidFill>
                <a:srgbClr val="D30022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77" name="Oval 761"/>
              <p:cNvSpPr>
                <a:spLocks noChangeArrowheads="1"/>
              </p:cNvSpPr>
              <p:nvPr/>
            </p:nvSpPr>
            <p:spPr bwMode="auto">
              <a:xfrm>
                <a:off x="2273" y="1161"/>
                <a:ext cx="24" cy="24"/>
              </a:xfrm>
              <a:prstGeom prst="ellipse">
                <a:avLst/>
              </a:prstGeom>
              <a:solidFill>
                <a:srgbClr val="00DFCA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78" name="Oval 762"/>
              <p:cNvSpPr>
                <a:spLocks noChangeArrowheads="1"/>
              </p:cNvSpPr>
              <p:nvPr/>
            </p:nvSpPr>
            <p:spPr bwMode="auto">
              <a:xfrm>
                <a:off x="2259" y="1175"/>
                <a:ext cx="24" cy="24"/>
              </a:xfrm>
              <a:prstGeom prst="ellipse">
                <a:avLst/>
              </a:prstGeom>
              <a:solidFill>
                <a:srgbClr val="F9FC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79" name="Oval 763"/>
              <p:cNvSpPr>
                <a:spLocks noChangeArrowheads="1"/>
              </p:cNvSpPr>
              <p:nvPr/>
            </p:nvSpPr>
            <p:spPr bwMode="auto">
              <a:xfrm>
                <a:off x="2261" y="1191"/>
                <a:ext cx="24" cy="24"/>
              </a:xfrm>
              <a:prstGeom prst="ellipse">
                <a:avLst/>
              </a:prstGeom>
              <a:solidFill>
                <a:srgbClr val="B760F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</p:grpSp>
        <p:grpSp>
          <p:nvGrpSpPr>
            <p:cNvPr id="495" name="Group 764"/>
            <p:cNvGrpSpPr>
              <a:grpSpLocks/>
            </p:cNvGrpSpPr>
            <p:nvPr/>
          </p:nvGrpSpPr>
          <p:grpSpPr bwMode="auto">
            <a:xfrm>
              <a:off x="1857" y="1685"/>
              <a:ext cx="52" cy="52"/>
              <a:chOff x="1857" y="1685"/>
              <a:chExt cx="52" cy="52"/>
            </a:xfrm>
          </p:grpSpPr>
          <p:sp>
            <p:nvSpPr>
              <p:cNvPr id="496" name="Oval 765"/>
              <p:cNvSpPr>
                <a:spLocks noChangeArrowheads="1"/>
              </p:cNvSpPr>
              <p:nvPr/>
            </p:nvSpPr>
            <p:spPr bwMode="auto">
              <a:xfrm>
                <a:off x="1861" y="1689"/>
                <a:ext cx="30" cy="3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497" name="Oval 766"/>
              <p:cNvSpPr>
                <a:spLocks noChangeArrowheads="1"/>
              </p:cNvSpPr>
              <p:nvPr/>
            </p:nvSpPr>
            <p:spPr bwMode="auto">
              <a:xfrm>
                <a:off x="1857" y="1685"/>
                <a:ext cx="40" cy="38"/>
              </a:xfrm>
              <a:prstGeom prst="ellipse">
                <a:avLst/>
              </a:prstGeom>
              <a:solidFill>
                <a:srgbClr val="FE500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498" name="Oval 767"/>
              <p:cNvSpPr>
                <a:spLocks noChangeArrowheads="1"/>
              </p:cNvSpPr>
              <p:nvPr/>
            </p:nvSpPr>
            <p:spPr bwMode="auto">
              <a:xfrm>
                <a:off x="1859" y="1687"/>
                <a:ext cx="36" cy="36"/>
              </a:xfrm>
              <a:prstGeom prst="ellipse">
                <a:avLst/>
              </a:prstGeom>
              <a:solidFill>
                <a:srgbClr val="FD4F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499" name="Oval 768"/>
              <p:cNvSpPr>
                <a:spLocks noChangeArrowheads="1"/>
              </p:cNvSpPr>
              <p:nvPr/>
            </p:nvSpPr>
            <p:spPr bwMode="auto">
              <a:xfrm>
                <a:off x="1859" y="1687"/>
                <a:ext cx="36" cy="36"/>
              </a:xfrm>
              <a:prstGeom prst="ellipse">
                <a:avLst/>
              </a:prstGeom>
              <a:solidFill>
                <a:srgbClr val="FC4F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00" name="Oval 769"/>
              <p:cNvSpPr>
                <a:spLocks noChangeArrowheads="1"/>
              </p:cNvSpPr>
              <p:nvPr/>
            </p:nvSpPr>
            <p:spPr bwMode="auto">
              <a:xfrm>
                <a:off x="1859" y="1687"/>
                <a:ext cx="36" cy="36"/>
              </a:xfrm>
              <a:prstGeom prst="ellipse">
                <a:avLst/>
              </a:prstGeom>
              <a:solidFill>
                <a:srgbClr val="FB4F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01" name="Oval 770"/>
              <p:cNvSpPr>
                <a:spLocks noChangeArrowheads="1"/>
              </p:cNvSpPr>
              <p:nvPr/>
            </p:nvSpPr>
            <p:spPr bwMode="auto">
              <a:xfrm>
                <a:off x="1859" y="1687"/>
                <a:ext cx="36" cy="36"/>
              </a:xfrm>
              <a:prstGeom prst="ellipse">
                <a:avLst/>
              </a:prstGeom>
              <a:solidFill>
                <a:srgbClr val="FA4E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02" name="Oval 771"/>
              <p:cNvSpPr>
                <a:spLocks noChangeArrowheads="1"/>
              </p:cNvSpPr>
              <p:nvPr/>
            </p:nvSpPr>
            <p:spPr bwMode="auto">
              <a:xfrm>
                <a:off x="1859" y="1687"/>
                <a:ext cx="36" cy="36"/>
              </a:xfrm>
              <a:prstGeom prst="ellipse">
                <a:avLst/>
              </a:prstGeom>
              <a:solidFill>
                <a:srgbClr val="F94E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03" name="Oval 772"/>
              <p:cNvSpPr>
                <a:spLocks noChangeArrowheads="1"/>
              </p:cNvSpPr>
              <p:nvPr/>
            </p:nvSpPr>
            <p:spPr bwMode="auto">
              <a:xfrm>
                <a:off x="1859" y="1687"/>
                <a:ext cx="36" cy="36"/>
              </a:xfrm>
              <a:prstGeom prst="ellipse">
                <a:avLst/>
              </a:prstGeom>
              <a:solidFill>
                <a:srgbClr val="F84E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04" name="Oval 773"/>
              <p:cNvSpPr>
                <a:spLocks noChangeArrowheads="1"/>
              </p:cNvSpPr>
              <p:nvPr/>
            </p:nvSpPr>
            <p:spPr bwMode="auto">
              <a:xfrm>
                <a:off x="1861" y="1687"/>
                <a:ext cx="34" cy="34"/>
              </a:xfrm>
              <a:prstGeom prst="ellipse">
                <a:avLst/>
              </a:prstGeom>
              <a:solidFill>
                <a:srgbClr val="F74D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05" name="Oval 774"/>
              <p:cNvSpPr>
                <a:spLocks noChangeArrowheads="1"/>
              </p:cNvSpPr>
              <p:nvPr/>
            </p:nvSpPr>
            <p:spPr bwMode="auto">
              <a:xfrm>
                <a:off x="1861" y="1687"/>
                <a:ext cx="34" cy="34"/>
              </a:xfrm>
              <a:prstGeom prst="ellipse">
                <a:avLst/>
              </a:prstGeom>
              <a:solidFill>
                <a:srgbClr val="F64D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06" name="Oval 775"/>
              <p:cNvSpPr>
                <a:spLocks noChangeArrowheads="1"/>
              </p:cNvSpPr>
              <p:nvPr/>
            </p:nvSpPr>
            <p:spPr bwMode="auto">
              <a:xfrm>
                <a:off x="1861" y="1689"/>
                <a:ext cx="32" cy="32"/>
              </a:xfrm>
              <a:prstGeom prst="ellipse">
                <a:avLst/>
              </a:prstGeom>
              <a:solidFill>
                <a:srgbClr val="F54D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07" name="Oval 776"/>
              <p:cNvSpPr>
                <a:spLocks noChangeArrowheads="1"/>
              </p:cNvSpPr>
              <p:nvPr/>
            </p:nvSpPr>
            <p:spPr bwMode="auto">
              <a:xfrm>
                <a:off x="1861" y="1689"/>
                <a:ext cx="32" cy="32"/>
              </a:xfrm>
              <a:prstGeom prst="ellipse">
                <a:avLst/>
              </a:prstGeom>
              <a:solidFill>
                <a:srgbClr val="F44C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08" name="Oval 777"/>
              <p:cNvSpPr>
                <a:spLocks noChangeArrowheads="1"/>
              </p:cNvSpPr>
              <p:nvPr/>
            </p:nvSpPr>
            <p:spPr bwMode="auto">
              <a:xfrm>
                <a:off x="1861" y="1689"/>
                <a:ext cx="32" cy="32"/>
              </a:xfrm>
              <a:prstGeom prst="ellipse">
                <a:avLst/>
              </a:prstGeom>
              <a:solidFill>
                <a:srgbClr val="F34C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09" name="Oval 778"/>
              <p:cNvSpPr>
                <a:spLocks noChangeArrowheads="1"/>
              </p:cNvSpPr>
              <p:nvPr/>
            </p:nvSpPr>
            <p:spPr bwMode="auto">
              <a:xfrm>
                <a:off x="1861" y="1689"/>
                <a:ext cx="32" cy="32"/>
              </a:xfrm>
              <a:prstGeom prst="ellipse">
                <a:avLst/>
              </a:prstGeom>
              <a:solidFill>
                <a:srgbClr val="F24C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10" name="Oval 779"/>
              <p:cNvSpPr>
                <a:spLocks noChangeArrowheads="1"/>
              </p:cNvSpPr>
              <p:nvPr/>
            </p:nvSpPr>
            <p:spPr bwMode="auto">
              <a:xfrm>
                <a:off x="1861" y="1689"/>
                <a:ext cx="32" cy="32"/>
              </a:xfrm>
              <a:prstGeom prst="ellipse">
                <a:avLst/>
              </a:prstGeom>
              <a:solidFill>
                <a:srgbClr val="F14B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11" name="Oval 780"/>
              <p:cNvSpPr>
                <a:spLocks noChangeArrowheads="1"/>
              </p:cNvSpPr>
              <p:nvPr/>
            </p:nvSpPr>
            <p:spPr bwMode="auto">
              <a:xfrm>
                <a:off x="1861" y="1689"/>
                <a:ext cx="32" cy="32"/>
              </a:xfrm>
              <a:prstGeom prst="ellipse">
                <a:avLst/>
              </a:prstGeom>
              <a:solidFill>
                <a:srgbClr val="F04B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12" name="Oval 781"/>
              <p:cNvSpPr>
                <a:spLocks noChangeArrowheads="1"/>
              </p:cNvSpPr>
              <p:nvPr/>
            </p:nvSpPr>
            <p:spPr bwMode="auto">
              <a:xfrm>
                <a:off x="1863" y="1689"/>
                <a:ext cx="32" cy="32"/>
              </a:xfrm>
              <a:prstGeom prst="ellipse">
                <a:avLst/>
              </a:prstGeom>
              <a:solidFill>
                <a:srgbClr val="EF4B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13" name="Oval 782"/>
              <p:cNvSpPr>
                <a:spLocks noChangeArrowheads="1"/>
              </p:cNvSpPr>
              <p:nvPr/>
            </p:nvSpPr>
            <p:spPr bwMode="auto">
              <a:xfrm>
                <a:off x="1863" y="1691"/>
                <a:ext cx="32" cy="32"/>
              </a:xfrm>
              <a:prstGeom prst="ellipse">
                <a:avLst/>
              </a:prstGeom>
              <a:solidFill>
                <a:srgbClr val="EE4A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14" name="Oval 783"/>
              <p:cNvSpPr>
                <a:spLocks noChangeArrowheads="1"/>
              </p:cNvSpPr>
              <p:nvPr/>
            </p:nvSpPr>
            <p:spPr bwMode="auto">
              <a:xfrm>
                <a:off x="1863" y="1691"/>
                <a:ext cx="32" cy="32"/>
              </a:xfrm>
              <a:prstGeom prst="ellipse">
                <a:avLst/>
              </a:prstGeom>
              <a:solidFill>
                <a:srgbClr val="ED4A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15" name="Oval 784"/>
              <p:cNvSpPr>
                <a:spLocks noChangeArrowheads="1"/>
              </p:cNvSpPr>
              <p:nvPr/>
            </p:nvSpPr>
            <p:spPr bwMode="auto">
              <a:xfrm>
                <a:off x="1863" y="1691"/>
                <a:ext cx="32" cy="32"/>
              </a:xfrm>
              <a:prstGeom prst="ellipse">
                <a:avLst/>
              </a:prstGeom>
              <a:solidFill>
                <a:srgbClr val="EC4A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16" name="Oval 785"/>
              <p:cNvSpPr>
                <a:spLocks noChangeArrowheads="1"/>
              </p:cNvSpPr>
              <p:nvPr/>
            </p:nvSpPr>
            <p:spPr bwMode="auto">
              <a:xfrm>
                <a:off x="1863" y="1691"/>
                <a:ext cx="32" cy="32"/>
              </a:xfrm>
              <a:prstGeom prst="ellipse">
                <a:avLst/>
              </a:prstGeom>
              <a:solidFill>
                <a:srgbClr val="EB4A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17" name="Oval 786"/>
              <p:cNvSpPr>
                <a:spLocks noChangeArrowheads="1"/>
              </p:cNvSpPr>
              <p:nvPr/>
            </p:nvSpPr>
            <p:spPr bwMode="auto">
              <a:xfrm>
                <a:off x="1863" y="1691"/>
                <a:ext cx="32" cy="32"/>
              </a:xfrm>
              <a:prstGeom prst="ellipse">
                <a:avLst/>
              </a:prstGeom>
              <a:solidFill>
                <a:srgbClr val="EA49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18" name="Oval 787"/>
              <p:cNvSpPr>
                <a:spLocks noChangeArrowheads="1"/>
              </p:cNvSpPr>
              <p:nvPr/>
            </p:nvSpPr>
            <p:spPr bwMode="auto">
              <a:xfrm>
                <a:off x="1863" y="1691"/>
                <a:ext cx="32" cy="32"/>
              </a:xfrm>
              <a:prstGeom prst="ellipse">
                <a:avLst/>
              </a:prstGeom>
              <a:solidFill>
                <a:srgbClr val="E949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19" name="Oval 788"/>
              <p:cNvSpPr>
                <a:spLocks noChangeArrowheads="1"/>
              </p:cNvSpPr>
              <p:nvPr/>
            </p:nvSpPr>
            <p:spPr bwMode="auto">
              <a:xfrm>
                <a:off x="1865" y="1691"/>
                <a:ext cx="32" cy="32"/>
              </a:xfrm>
              <a:prstGeom prst="ellipse">
                <a:avLst/>
              </a:prstGeom>
              <a:solidFill>
                <a:srgbClr val="E849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20" name="Oval 789"/>
              <p:cNvSpPr>
                <a:spLocks noChangeArrowheads="1"/>
              </p:cNvSpPr>
              <p:nvPr/>
            </p:nvSpPr>
            <p:spPr bwMode="auto">
              <a:xfrm>
                <a:off x="1865" y="1691"/>
                <a:ext cx="32" cy="32"/>
              </a:xfrm>
              <a:prstGeom prst="ellipse">
                <a:avLst/>
              </a:prstGeom>
              <a:solidFill>
                <a:srgbClr val="E748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21" name="Oval 790"/>
              <p:cNvSpPr>
                <a:spLocks noChangeArrowheads="1"/>
              </p:cNvSpPr>
              <p:nvPr/>
            </p:nvSpPr>
            <p:spPr bwMode="auto">
              <a:xfrm>
                <a:off x="1865" y="1693"/>
                <a:ext cx="32" cy="32"/>
              </a:xfrm>
              <a:prstGeom prst="ellipse">
                <a:avLst/>
              </a:prstGeom>
              <a:solidFill>
                <a:srgbClr val="E648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22" name="Oval 791"/>
              <p:cNvSpPr>
                <a:spLocks noChangeArrowheads="1"/>
              </p:cNvSpPr>
              <p:nvPr/>
            </p:nvSpPr>
            <p:spPr bwMode="auto">
              <a:xfrm>
                <a:off x="1865" y="1693"/>
                <a:ext cx="32" cy="32"/>
              </a:xfrm>
              <a:prstGeom prst="ellipse">
                <a:avLst/>
              </a:prstGeom>
              <a:solidFill>
                <a:srgbClr val="E548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23" name="Oval 792"/>
              <p:cNvSpPr>
                <a:spLocks noChangeArrowheads="1"/>
              </p:cNvSpPr>
              <p:nvPr/>
            </p:nvSpPr>
            <p:spPr bwMode="auto">
              <a:xfrm>
                <a:off x="1865" y="1693"/>
                <a:ext cx="32" cy="32"/>
              </a:xfrm>
              <a:prstGeom prst="ellipse">
                <a:avLst/>
              </a:prstGeom>
              <a:solidFill>
                <a:srgbClr val="E447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24" name="Oval 793"/>
              <p:cNvSpPr>
                <a:spLocks noChangeArrowheads="1"/>
              </p:cNvSpPr>
              <p:nvPr/>
            </p:nvSpPr>
            <p:spPr bwMode="auto">
              <a:xfrm>
                <a:off x="1865" y="1693"/>
                <a:ext cx="32" cy="32"/>
              </a:xfrm>
              <a:prstGeom prst="ellipse">
                <a:avLst/>
              </a:prstGeom>
              <a:solidFill>
                <a:srgbClr val="E347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25" name="Oval 794"/>
              <p:cNvSpPr>
                <a:spLocks noChangeArrowheads="1"/>
              </p:cNvSpPr>
              <p:nvPr/>
            </p:nvSpPr>
            <p:spPr bwMode="auto">
              <a:xfrm>
                <a:off x="1865" y="1693"/>
                <a:ext cx="32" cy="32"/>
              </a:xfrm>
              <a:prstGeom prst="ellipse">
                <a:avLst/>
              </a:prstGeom>
              <a:solidFill>
                <a:srgbClr val="E247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26" name="Oval 795"/>
              <p:cNvSpPr>
                <a:spLocks noChangeArrowheads="1"/>
              </p:cNvSpPr>
              <p:nvPr/>
            </p:nvSpPr>
            <p:spPr bwMode="auto">
              <a:xfrm>
                <a:off x="1865" y="1693"/>
                <a:ext cx="32" cy="32"/>
              </a:xfrm>
              <a:prstGeom prst="ellipse">
                <a:avLst/>
              </a:prstGeom>
              <a:solidFill>
                <a:srgbClr val="E146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27" name="Oval 796"/>
              <p:cNvSpPr>
                <a:spLocks noChangeArrowheads="1"/>
              </p:cNvSpPr>
              <p:nvPr/>
            </p:nvSpPr>
            <p:spPr bwMode="auto">
              <a:xfrm>
                <a:off x="1867" y="1693"/>
                <a:ext cx="32" cy="32"/>
              </a:xfrm>
              <a:prstGeom prst="ellipse">
                <a:avLst/>
              </a:prstGeom>
              <a:solidFill>
                <a:srgbClr val="E046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28" name="Oval 797"/>
              <p:cNvSpPr>
                <a:spLocks noChangeArrowheads="1"/>
              </p:cNvSpPr>
              <p:nvPr/>
            </p:nvSpPr>
            <p:spPr bwMode="auto">
              <a:xfrm>
                <a:off x="1867" y="1695"/>
                <a:ext cx="32" cy="32"/>
              </a:xfrm>
              <a:prstGeom prst="ellipse">
                <a:avLst/>
              </a:prstGeom>
              <a:solidFill>
                <a:srgbClr val="DF460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29" name="Oval 798"/>
              <p:cNvSpPr>
                <a:spLocks noChangeArrowheads="1"/>
              </p:cNvSpPr>
              <p:nvPr/>
            </p:nvSpPr>
            <p:spPr bwMode="auto">
              <a:xfrm>
                <a:off x="1867" y="1695"/>
                <a:ext cx="32" cy="32"/>
              </a:xfrm>
              <a:prstGeom prst="ellipse">
                <a:avLst/>
              </a:prstGeom>
              <a:solidFill>
                <a:srgbClr val="DE45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30" name="Oval 799"/>
              <p:cNvSpPr>
                <a:spLocks noChangeArrowheads="1"/>
              </p:cNvSpPr>
              <p:nvPr/>
            </p:nvSpPr>
            <p:spPr bwMode="auto">
              <a:xfrm>
                <a:off x="1867" y="1695"/>
                <a:ext cx="32" cy="32"/>
              </a:xfrm>
              <a:prstGeom prst="ellipse">
                <a:avLst/>
              </a:prstGeom>
              <a:solidFill>
                <a:srgbClr val="DD45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31" name="Oval 800"/>
              <p:cNvSpPr>
                <a:spLocks noChangeArrowheads="1"/>
              </p:cNvSpPr>
              <p:nvPr/>
            </p:nvSpPr>
            <p:spPr bwMode="auto">
              <a:xfrm>
                <a:off x="1867" y="1695"/>
                <a:ext cx="32" cy="32"/>
              </a:xfrm>
              <a:prstGeom prst="ellipse">
                <a:avLst/>
              </a:prstGeom>
              <a:solidFill>
                <a:srgbClr val="DC45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32" name="Oval 801"/>
              <p:cNvSpPr>
                <a:spLocks noChangeArrowheads="1"/>
              </p:cNvSpPr>
              <p:nvPr/>
            </p:nvSpPr>
            <p:spPr bwMode="auto">
              <a:xfrm>
                <a:off x="1867" y="1695"/>
                <a:ext cx="32" cy="32"/>
              </a:xfrm>
              <a:prstGeom prst="ellipse">
                <a:avLst/>
              </a:prstGeom>
              <a:solidFill>
                <a:srgbClr val="DB44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33" name="Oval 802"/>
              <p:cNvSpPr>
                <a:spLocks noChangeArrowheads="1"/>
              </p:cNvSpPr>
              <p:nvPr/>
            </p:nvSpPr>
            <p:spPr bwMode="auto">
              <a:xfrm>
                <a:off x="1869" y="1695"/>
                <a:ext cx="32" cy="32"/>
              </a:xfrm>
              <a:prstGeom prst="ellipse">
                <a:avLst/>
              </a:prstGeom>
              <a:solidFill>
                <a:srgbClr val="DA44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34" name="Oval 803"/>
              <p:cNvSpPr>
                <a:spLocks noChangeArrowheads="1"/>
              </p:cNvSpPr>
              <p:nvPr/>
            </p:nvSpPr>
            <p:spPr bwMode="auto">
              <a:xfrm>
                <a:off x="1869" y="1695"/>
                <a:ext cx="32" cy="32"/>
              </a:xfrm>
              <a:prstGeom prst="ellipse">
                <a:avLst/>
              </a:prstGeom>
              <a:solidFill>
                <a:srgbClr val="D944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35" name="Oval 804"/>
              <p:cNvSpPr>
                <a:spLocks noChangeArrowheads="1"/>
              </p:cNvSpPr>
              <p:nvPr/>
            </p:nvSpPr>
            <p:spPr bwMode="auto">
              <a:xfrm>
                <a:off x="1869" y="1697"/>
                <a:ext cx="32" cy="32"/>
              </a:xfrm>
              <a:prstGeom prst="ellipse">
                <a:avLst/>
              </a:prstGeom>
              <a:solidFill>
                <a:srgbClr val="D844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36" name="Oval 805"/>
              <p:cNvSpPr>
                <a:spLocks noChangeArrowheads="1"/>
              </p:cNvSpPr>
              <p:nvPr/>
            </p:nvSpPr>
            <p:spPr bwMode="auto">
              <a:xfrm>
                <a:off x="1869" y="1697"/>
                <a:ext cx="32" cy="32"/>
              </a:xfrm>
              <a:prstGeom prst="ellipse">
                <a:avLst/>
              </a:prstGeom>
              <a:solidFill>
                <a:srgbClr val="D743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37" name="Oval 806"/>
              <p:cNvSpPr>
                <a:spLocks noChangeArrowheads="1"/>
              </p:cNvSpPr>
              <p:nvPr/>
            </p:nvSpPr>
            <p:spPr bwMode="auto">
              <a:xfrm>
                <a:off x="1869" y="1697"/>
                <a:ext cx="32" cy="32"/>
              </a:xfrm>
              <a:prstGeom prst="ellipse">
                <a:avLst/>
              </a:prstGeom>
              <a:solidFill>
                <a:srgbClr val="D643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38" name="Oval 807"/>
              <p:cNvSpPr>
                <a:spLocks noChangeArrowheads="1"/>
              </p:cNvSpPr>
              <p:nvPr/>
            </p:nvSpPr>
            <p:spPr bwMode="auto">
              <a:xfrm>
                <a:off x="1869" y="1697"/>
                <a:ext cx="32" cy="32"/>
              </a:xfrm>
              <a:prstGeom prst="ellipse">
                <a:avLst/>
              </a:prstGeom>
              <a:solidFill>
                <a:srgbClr val="D543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39" name="Oval 808"/>
              <p:cNvSpPr>
                <a:spLocks noChangeArrowheads="1"/>
              </p:cNvSpPr>
              <p:nvPr/>
            </p:nvSpPr>
            <p:spPr bwMode="auto">
              <a:xfrm>
                <a:off x="1869" y="1697"/>
                <a:ext cx="32" cy="32"/>
              </a:xfrm>
              <a:prstGeom prst="ellipse">
                <a:avLst/>
              </a:prstGeom>
              <a:solidFill>
                <a:srgbClr val="D442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40" name="Oval 809"/>
              <p:cNvSpPr>
                <a:spLocks noChangeArrowheads="1"/>
              </p:cNvSpPr>
              <p:nvPr/>
            </p:nvSpPr>
            <p:spPr bwMode="auto">
              <a:xfrm>
                <a:off x="1871" y="1697"/>
                <a:ext cx="32" cy="32"/>
              </a:xfrm>
              <a:prstGeom prst="ellipse">
                <a:avLst/>
              </a:prstGeom>
              <a:solidFill>
                <a:srgbClr val="D342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41" name="Oval 810"/>
              <p:cNvSpPr>
                <a:spLocks noChangeArrowheads="1"/>
              </p:cNvSpPr>
              <p:nvPr/>
            </p:nvSpPr>
            <p:spPr bwMode="auto">
              <a:xfrm>
                <a:off x="1871" y="1697"/>
                <a:ext cx="32" cy="32"/>
              </a:xfrm>
              <a:prstGeom prst="ellipse">
                <a:avLst/>
              </a:prstGeom>
              <a:solidFill>
                <a:srgbClr val="D242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42" name="Oval 811"/>
              <p:cNvSpPr>
                <a:spLocks noChangeArrowheads="1"/>
              </p:cNvSpPr>
              <p:nvPr/>
            </p:nvSpPr>
            <p:spPr bwMode="auto">
              <a:xfrm>
                <a:off x="1871" y="1697"/>
                <a:ext cx="32" cy="32"/>
              </a:xfrm>
              <a:prstGeom prst="ellipse">
                <a:avLst/>
              </a:prstGeom>
              <a:solidFill>
                <a:srgbClr val="D141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43" name="Oval 812"/>
              <p:cNvSpPr>
                <a:spLocks noChangeArrowheads="1"/>
              </p:cNvSpPr>
              <p:nvPr/>
            </p:nvSpPr>
            <p:spPr bwMode="auto">
              <a:xfrm>
                <a:off x="1871" y="1699"/>
                <a:ext cx="32" cy="32"/>
              </a:xfrm>
              <a:prstGeom prst="ellipse">
                <a:avLst/>
              </a:prstGeom>
              <a:solidFill>
                <a:srgbClr val="D041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44" name="Oval 813"/>
              <p:cNvSpPr>
                <a:spLocks noChangeArrowheads="1"/>
              </p:cNvSpPr>
              <p:nvPr/>
            </p:nvSpPr>
            <p:spPr bwMode="auto">
              <a:xfrm>
                <a:off x="1871" y="1699"/>
                <a:ext cx="32" cy="32"/>
              </a:xfrm>
              <a:prstGeom prst="ellipse">
                <a:avLst/>
              </a:prstGeom>
              <a:solidFill>
                <a:srgbClr val="CF41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45" name="Oval 814"/>
              <p:cNvSpPr>
                <a:spLocks noChangeArrowheads="1"/>
              </p:cNvSpPr>
              <p:nvPr/>
            </p:nvSpPr>
            <p:spPr bwMode="auto">
              <a:xfrm>
                <a:off x="1871" y="1699"/>
                <a:ext cx="32" cy="32"/>
              </a:xfrm>
              <a:prstGeom prst="ellipse">
                <a:avLst/>
              </a:prstGeom>
              <a:solidFill>
                <a:srgbClr val="CE40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46" name="Oval 815"/>
              <p:cNvSpPr>
                <a:spLocks noChangeArrowheads="1"/>
              </p:cNvSpPr>
              <p:nvPr/>
            </p:nvSpPr>
            <p:spPr bwMode="auto">
              <a:xfrm>
                <a:off x="1871" y="1699"/>
                <a:ext cx="32" cy="32"/>
              </a:xfrm>
              <a:prstGeom prst="ellipse">
                <a:avLst/>
              </a:prstGeom>
              <a:solidFill>
                <a:srgbClr val="CD40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47" name="Oval 816"/>
              <p:cNvSpPr>
                <a:spLocks noChangeArrowheads="1"/>
              </p:cNvSpPr>
              <p:nvPr/>
            </p:nvSpPr>
            <p:spPr bwMode="auto">
              <a:xfrm>
                <a:off x="1871" y="1699"/>
                <a:ext cx="32" cy="32"/>
              </a:xfrm>
              <a:prstGeom prst="ellipse">
                <a:avLst/>
              </a:prstGeom>
              <a:solidFill>
                <a:srgbClr val="CC40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48" name="Oval 817"/>
              <p:cNvSpPr>
                <a:spLocks noChangeArrowheads="1"/>
              </p:cNvSpPr>
              <p:nvPr/>
            </p:nvSpPr>
            <p:spPr bwMode="auto">
              <a:xfrm>
                <a:off x="1873" y="1699"/>
                <a:ext cx="32" cy="32"/>
              </a:xfrm>
              <a:prstGeom prst="ellipse">
                <a:avLst/>
              </a:prstGeom>
              <a:solidFill>
                <a:srgbClr val="CB3F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49" name="Oval 818"/>
              <p:cNvSpPr>
                <a:spLocks noChangeArrowheads="1"/>
              </p:cNvSpPr>
              <p:nvPr/>
            </p:nvSpPr>
            <p:spPr bwMode="auto">
              <a:xfrm>
                <a:off x="1873" y="1699"/>
                <a:ext cx="32" cy="32"/>
              </a:xfrm>
              <a:prstGeom prst="ellipse">
                <a:avLst/>
              </a:prstGeom>
              <a:solidFill>
                <a:srgbClr val="CA3F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50" name="Oval 819"/>
              <p:cNvSpPr>
                <a:spLocks noChangeArrowheads="1"/>
              </p:cNvSpPr>
              <p:nvPr/>
            </p:nvSpPr>
            <p:spPr bwMode="auto">
              <a:xfrm>
                <a:off x="1873" y="1701"/>
                <a:ext cx="32" cy="32"/>
              </a:xfrm>
              <a:prstGeom prst="ellipse">
                <a:avLst/>
              </a:prstGeom>
              <a:solidFill>
                <a:srgbClr val="C93F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51" name="Oval 820"/>
              <p:cNvSpPr>
                <a:spLocks noChangeArrowheads="1"/>
              </p:cNvSpPr>
              <p:nvPr/>
            </p:nvSpPr>
            <p:spPr bwMode="auto">
              <a:xfrm>
                <a:off x="1873" y="1701"/>
                <a:ext cx="32" cy="32"/>
              </a:xfrm>
              <a:prstGeom prst="ellipse">
                <a:avLst/>
              </a:prstGeom>
              <a:solidFill>
                <a:srgbClr val="C83E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52" name="Oval 821"/>
              <p:cNvSpPr>
                <a:spLocks noChangeArrowheads="1"/>
              </p:cNvSpPr>
              <p:nvPr/>
            </p:nvSpPr>
            <p:spPr bwMode="auto">
              <a:xfrm>
                <a:off x="1873" y="1701"/>
                <a:ext cx="32" cy="32"/>
              </a:xfrm>
              <a:prstGeom prst="ellipse">
                <a:avLst/>
              </a:prstGeom>
              <a:solidFill>
                <a:srgbClr val="C73E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53" name="Oval 822"/>
              <p:cNvSpPr>
                <a:spLocks noChangeArrowheads="1"/>
              </p:cNvSpPr>
              <p:nvPr/>
            </p:nvSpPr>
            <p:spPr bwMode="auto">
              <a:xfrm>
                <a:off x="1873" y="1701"/>
                <a:ext cx="32" cy="32"/>
              </a:xfrm>
              <a:prstGeom prst="ellipse">
                <a:avLst/>
              </a:prstGeom>
              <a:solidFill>
                <a:srgbClr val="C63E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54" name="Oval 823"/>
              <p:cNvSpPr>
                <a:spLocks noChangeArrowheads="1"/>
              </p:cNvSpPr>
              <p:nvPr/>
            </p:nvSpPr>
            <p:spPr bwMode="auto">
              <a:xfrm>
                <a:off x="1873" y="1701"/>
                <a:ext cx="32" cy="32"/>
              </a:xfrm>
              <a:prstGeom prst="ellipse">
                <a:avLst/>
              </a:prstGeom>
              <a:solidFill>
                <a:srgbClr val="C53E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55" name="Oval 824"/>
              <p:cNvSpPr>
                <a:spLocks noChangeArrowheads="1"/>
              </p:cNvSpPr>
              <p:nvPr/>
            </p:nvSpPr>
            <p:spPr bwMode="auto">
              <a:xfrm>
                <a:off x="1875" y="1701"/>
                <a:ext cx="32" cy="32"/>
              </a:xfrm>
              <a:prstGeom prst="ellipse">
                <a:avLst/>
              </a:prstGeom>
              <a:solidFill>
                <a:srgbClr val="C43D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56" name="Oval 825"/>
              <p:cNvSpPr>
                <a:spLocks noChangeArrowheads="1"/>
              </p:cNvSpPr>
              <p:nvPr/>
            </p:nvSpPr>
            <p:spPr bwMode="auto">
              <a:xfrm>
                <a:off x="1875" y="1701"/>
                <a:ext cx="32" cy="32"/>
              </a:xfrm>
              <a:prstGeom prst="ellipse">
                <a:avLst/>
              </a:prstGeom>
              <a:solidFill>
                <a:srgbClr val="C33D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57" name="Oval 826"/>
              <p:cNvSpPr>
                <a:spLocks noChangeArrowheads="1"/>
              </p:cNvSpPr>
              <p:nvPr/>
            </p:nvSpPr>
            <p:spPr bwMode="auto">
              <a:xfrm>
                <a:off x="1875" y="1703"/>
                <a:ext cx="32" cy="32"/>
              </a:xfrm>
              <a:prstGeom prst="ellipse">
                <a:avLst/>
              </a:prstGeom>
              <a:solidFill>
                <a:srgbClr val="C23D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58" name="Oval 827"/>
              <p:cNvSpPr>
                <a:spLocks noChangeArrowheads="1"/>
              </p:cNvSpPr>
              <p:nvPr/>
            </p:nvSpPr>
            <p:spPr bwMode="auto">
              <a:xfrm>
                <a:off x="1875" y="1703"/>
                <a:ext cx="32" cy="32"/>
              </a:xfrm>
              <a:prstGeom prst="ellipse">
                <a:avLst/>
              </a:prstGeom>
              <a:solidFill>
                <a:srgbClr val="C13C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59" name="Oval 828"/>
              <p:cNvSpPr>
                <a:spLocks noChangeArrowheads="1"/>
              </p:cNvSpPr>
              <p:nvPr/>
            </p:nvSpPr>
            <p:spPr bwMode="auto">
              <a:xfrm>
                <a:off x="1875" y="1703"/>
                <a:ext cx="32" cy="32"/>
              </a:xfrm>
              <a:prstGeom prst="ellipse">
                <a:avLst/>
              </a:prstGeom>
              <a:solidFill>
                <a:srgbClr val="C03C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60" name="Oval 829"/>
              <p:cNvSpPr>
                <a:spLocks noChangeArrowheads="1"/>
              </p:cNvSpPr>
              <p:nvPr/>
            </p:nvSpPr>
            <p:spPr bwMode="auto">
              <a:xfrm>
                <a:off x="1875" y="1703"/>
                <a:ext cx="32" cy="32"/>
              </a:xfrm>
              <a:prstGeom prst="ellipse">
                <a:avLst/>
              </a:prstGeom>
              <a:solidFill>
                <a:srgbClr val="BF3C0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61" name="Oval 830"/>
              <p:cNvSpPr>
                <a:spLocks noChangeArrowheads="1"/>
              </p:cNvSpPr>
              <p:nvPr/>
            </p:nvSpPr>
            <p:spPr bwMode="auto">
              <a:xfrm>
                <a:off x="1875" y="1703"/>
                <a:ext cx="32" cy="32"/>
              </a:xfrm>
              <a:prstGeom prst="ellipse">
                <a:avLst/>
              </a:prstGeom>
              <a:solidFill>
                <a:srgbClr val="BE3B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62" name="Oval 831"/>
              <p:cNvSpPr>
                <a:spLocks noChangeArrowheads="1"/>
              </p:cNvSpPr>
              <p:nvPr/>
            </p:nvSpPr>
            <p:spPr bwMode="auto">
              <a:xfrm>
                <a:off x="1875" y="1703"/>
                <a:ext cx="32" cy="32"/>
              </a:xfrm>
              <a:prstGeom prst="ellipse">
                <a:avLst/>
              </a:prstGeom>
              <a:solidFill>
                <a:srgbClr val="BD3B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63" name="Oval 832"/>
              <p:cNvSpPr>
                <a:spLocks noChangeArrowheads="1"/>
              </p:cNvSpPr>
              <p:nvPr/>
            </p:nvSpPr>
            <p:spPr bwMode="auto">
              <a:xfrm>
                <a:off x="1877" y="1703"/>
                <a:ext cx="32" cy="32"/>
              </a:xfrm>
              <a:prstGeom prst="ellipse">
                <a:avLst/>
              </a:prstGeom>
              <a:solidFill>
                <a:srgbClr val="BC3B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64" name="Oval 833"/>
              <p:cNvSpPr>
                <a:spLocks noChangeArrowheads="1"/>
              </p:cNvSpPr>
              <p:nvPr/>
            </p:nvSpPr>
            <p:spPr bwMode="auto">
              <a:xfrm>
                <a:off x="1877" y="1703"/>
                <a:ext cx="32" cy="32"/>
              </a:xfrm>
              <a:prstGeom prst="ellipse">
                <a:avLst/>
              </a:prstGeom>
              <a:solidFill>
                <a:srgbClr val="BB3A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65" name="Oval 834"/>
              <p:cNvSpPr>
                <a:spLocks noChangeArrowheads="1"/>
              </p:cNvSpPr>
              <p:nvPr/>
            </p:nvSpPr>
            <p:spPr bwMode="auto">
              <a:xfrm>
                <a:off x="1877" y="1705"/>
                <a:ext cx="32" cy="32"/>
              </a:xfrm>
              <a:prstGeom prst="ellipse">
                <a:avLst/>
              </a:prstGeom>
              <a:solidFill>
                <a:srgbClr val="BA3A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66" name="Oval 835"/>
              <p:cNvSpPr>
                <a:spLocks noChangeArrowheads="1"/>
              </p:cNvSpPr>
              <p:nvPr/>
            </p:nvSpPr>
            <p:spPr bwMode="auto">
              <a:xfrm>
                <a:off x="1877" y="1705"/>
                <a:ext cx="32" cy="32"/>
              </a:xfrm>
              <a:prstGeom prst="ellipse">
                <a:avLst/>
              </a:prstGeom>
              <a:solidFill>
                <a:srgbClr val="B93A0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  <p:sp>
            <p:nvSpPr>
              <p:cNvPr id="567" name="Oval 836"/>
              <p:cNvSpPr>
                <a:spLocks noChangeArrowheads="1"/>
              </p:cNvSpPr>
              <p:nvPr/>
            </p:nvSpPr>
            <p:spPr bwMode="auto">
              <a:xfrm>
                <a:off x="1861" y="1689"/>
                <a:ext cx="30" cy="3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200"/>
              </a:p>
            </p:txBody>
          </p:sp>
        </p:grpSp>
      </p:grpSp>
      <p:sp>
        <p:nvSpPr>
          <p:cNvPr id="736" name="TextBox 735"/>
          <p:cNvSpPr txBox="1"/>
          <p:nvPr/>
        </p:nvSpPr>
        <p:spPr>
          <a:xfrm>
            <a:off x="3456745" y="3620549"/>
            <a:ext cx="3855720" cy="77998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200" dirty="0"/>
              <a:t>Ice loading with ADSS</a:t>
            </a:r>
          </a:p>
          <a:p>
            <a:pPr algn="ctr"/>
            <a:r>
              <a:rPr lang="en-US" sz="2200" dirty="0"/>
              <a:t>Round, typically no galloping </a:t>
            </a:r>
          </a:p>
        </p:txBody>
      </p:sp>
      <p:grpSp>
        <p:nvGrpSpPr>
          <p:cNvPr id="737" name="Group 736"/>
          <p:cNvGrpSpPr>
            <a:grpSpLocks noChangeAspect="1"/>
          </p:cNvGrpSpPr>
          <p:nvPr/>
        </p:nvGrpSpPr>
        <p:grpSpPr>
          <a:xfrm>
            <a:off x="10219546" y="2054295"/>
            <a:ext cx="1718650" cy="2765483"/>
            <a:chOff x="7086600" y="2500320"/>
            <a:chExt cx="822325" cy="1284280"/>
          </a:xfrm>
        </p:grpSpPr>
        <p:grpSp>
          <p:nvGrpSpPr>
            <p:cNvPr id="738" name="Group 714"/>
            <p:cNvGrpSpPr>
              <a:grpSpLocks noChangeAspect="1"/>
            </p:cNvGrpSpPr>
            <p:nvPr/>
          </p:nvGrpSpPr>
          <p:grpSpPr bwMode="auto">
            <a:xfrm>
              <a:off x="7086600" y="2971800"/>
              <a:ext cx="822325" cy="812800"/>
              <a:chOff x="533" y="286"/>
              <a:chExt cx="187" cy="193"/>
            </a:xfrm>
          </p:grpSpPr>
          <p:sp>
            <p:nvSpPr>
              <p:cNvPr id="814" name="Oval 715"/>
              <p:cNvSpPr>
                <a:spLocks noChangeAspect="1" noChangeArrowheads="1"/>
              </p:cNvSpPr>
              <p:nvPr/>
            </p:nvSpPr>
            <p:spPr bwMode="auto">
              <a:xfrm>
                <a:off x="533" y="286"/>
                <a:ext cx="187" cy="193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5" name="Oval 716"/>
              <p:cNvSpPr>
                <a:spLocks noChangeAspect="1" noChangeArrowheads="1"/>
              </p:cNvSpPr>
              <p:nvPr/>
            </p:nvSpPr>
            <p:spPr bwMode="auto">
              <a:xfrm>
                <a:off x="549" y="304"/>
                <a:ext cx="155" cy="159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6" name="Oval 717"/>
              <p:cNvSpPr>
                <a:spLocks noChangeAspect="1" noChangeArrowheads="1"/>
              </p:cNvSpPr>
              <p:nvPr/>
            </p:nvSpPr>
            <p:spPr bwMode="auto">
              <a:xfrm>
                <a:off x="599" y="355"/>
                <a:ext cx="55" cy="56"/>
              </a:xfrm>
              <a:prstGeom prst="ellipse">
                <a:avLst/>
              </a:pr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Oval 718"/>
              <p:cNvSpPr>
                <a:spLocks noChangeAspect="1" noChangeArrowheads="1"/>
              </p:cNvSpPr>
              <p:nvPr/>
            </p:nvSpPr>
            <p:spPr bwMode="auto">
              <a:xfrm>
                <a:off x="696" y="392"/>
                <a:ext cx="7" cy="5"/>
              </a:xfrm>
              <a:prstGeom prst="ellipse">
                <a:avLst/>
              </a:prstGeom>
              <a:solidFill>
                <a:srgbClr val="3333C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3119" tIns="41559" rIns="83119" bIns="41559" anchor="ctr"/>
              <a:lstStyle/>
              <a:p>
                <a:pPr>
                  <a:spcBef>
                    <a:spcPct val="0"/>
                  </a:spcBef>
                </a:pPr>
                <a:endParaRPr lang="en-US" sz="2700">
                  <a:latin typeface="Times New Roman" pitchFamily="18" charset="0"/>
                </a:endParaRPr>
              </a:p>
            </p:txBody>
          </p:sp>
          <p:grpSp>
            <p:nvGrpSpPr>
              <p:cNvPr id="818" name="Group 719"/>
              <p:cNvGrpSpPr>
                <a:grpSpLocks noChangeAspect="1"/>
              </p:cNvGrpSpPr>
              <p:nvPr/>
            </p:nvGrpSpPr>
            <p:grpSpPr bwMode="auto">
              <a:xfrm>
                <a:off x="602" y="303"/>
                <a:ext cx="50" cy="52"/>
                <a:chOff x="4023" y="3293"/>
                <a:chExt cx="913" cy="912"/>
              </a:xfrm>
            </p:grpSpPr>
            <p:sp>
              <p:nvSpPr>
                <p:cNvPr id="899" name="Oval 720"/>
                <p:cNvSpPr>
                  <a:spLocks noChangeAspect="1" noChangeArrowheads="1"/>
                </p:cNvSpPr>
                <p:nvPr/>
              </p:nvSpPr>
              <p:spPr bwMode="auto">
                <a:xfrm>
                  <a:off x="4023" y="3293"/>
                  <a:ext cx="913" cy="912"/>
                </a:xfrm>
                <a:prstGeom prst="ellipse">
                  <a:avLst/>
                </a:prstGeom>
                <a:solidFill>
                  <a:srgbClr val="3333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00" name="Group 721"/>
                <p:cNvGrpSpPr>
                  <a:grpSpLocks noChangeAspect="1"/>
                </p:cNvGrpSpPr>
                <p:nvPr/>
              </p:nvGrpSpPr>
              <p:grpSpPr bwMode="auto">
                <a:xfrm>
                  <a:off x="4155" y="3419"/>
                  <a:ext cx="654" cy="654"/>
                  <a:chOff x="2022" y="1792"/>
                  <a:chExt cx="227" cy="227"/>
                </a:xfrm>
              </p:grpSpPr>
              <p:sp>
                <p:nvSpPr>
                  <p:cNvPr id="901" name="Oval 7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22" y="1792"/>
                    <a:ext cx="227" cy="227"/>
                  </a:xfrm>
                  <a:prstGeom prst="ellipse">
                    <a:avLst/>
                  </a:prstGeom>
                  <a:solidFill>
                    <a:srgbClr val="FFFF99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2" name="Oval 7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1856"/>
                    <a:ext cx="18" cy="18"/>
                  </a:xfrm>
                  <a:prstGeom prst="ellipse">
                    <a:avLst/>
                  </a:prstGeom>
                  <a:solidFill>
                    <a:srgbClr val="00CC99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03" name="Oval 7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5" y="1962"/>
                    <a:ext cx="17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04" name="Oval 7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1" y="1940"/>
                    <a:ext cx="18" cy="17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05" name="Oval 7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3" y="1850"/>
                    <a:ext cx="18" cy="18"/>
                  </a:xfrm>
                  <a:prstGeom prst="ellipse">
                    <a:avLst/>
                  </a:prstGeom>
                  <a:solidFill>
                    <a:srgbClr val="FF99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06" name="Oval 7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35" y="1817"/>
                    <a:ext cx="18" cy="18"/>
                  </a:xfrm>
                  <a:prstGeom prst="ellipse">
                    <a:avLst/>
                  </a:prstGeom>
                  <a:solidFill>
                    <a:srgbClr val="3333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07" name="Oval 7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7" y="1895"/>
                    <a:ext cx="18" cy="1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08" name="Oval 7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29" y="1971"/>
                    <a:ext cx="17" cy="1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09" name="Oval 7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51" y="1894"/>
                    <a:ext cx="18" cy="17"/>
                  </a:xfrm>
                  <a:prstGeom prst="ellipse">
                    <a:avLst/>
                  </a:prstGeom>
                  <a:solidFill>
                    <a:srgbClr val="80008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10" name="Oval 7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6" y="1826"/>
                    <a:ext cx="18" cy="18"/>
                  </a:xfrm>
                  <a:prstGeom prst="ellipse">
                    <a:avLst/>
                  </a:prstGeom>
                  <a:solidFill>
                    <a:srgbClr val="CC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11" name="Oval 7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0" y="1827"/>
                    <a:ext cx="18" cy="1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12" name="Oval 7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7" y="1927"/>
                    <a:ext cx="17" cy="18"/>
                  </a:xfrm>
                  <a:prstGeom prst="ellipse">
                    <a:avLst/>
                  </a:prstGeom>
                  <a:solidFill>
                    <a:srgbClr val="80808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13" name="Oval 7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2" y="1964"/>
                    <a:ext cx="18" cy="1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819" name="Group 735"/>
              <p:cNvGrpSpPr>
                <a:grpSpLocks noChangeAspect="1"/>
              </p:cNvGrpSpPr>
              <p:nvPr/>
            </p:nvGrpSpPr>
            <p:grpSpPr bwMode="auto">
              <a:xfrm>
                <a:off x="647" y="330"/>
                <a:ext cx="50" cy="52"/>
                <a:chOff x="4823" y="3762"/>
                <a:chExt cx="913" cy="912"/>
              </a:xfrm>
            </p:grpSpPr>
            <p:sp>
              <p:nvSpPr>
                <p:cNvPr id="884" name="Oval 736"/>
                <p:cNvSpPr>
                  <a:spLocks noChangeAspect="1" noChangeArrowheads="1"/>
                </p:cNvSpPr>
                <p:nvPr/>
              </p:nvSpPr>
              <p:spPr bwMode="auto">
                <a:xfrm>
                  <a:off x="4823" y="3762"/>
                  <a:ext cx="913" cy="912"/>
                </a:xfrm>
                <a:prstGeom prst="ellipse">
                  <a:avLst/>
                </a:prstGeom>
                <a:solidFill>
                  <a:srgbClr val="FF66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85" name="Group 737"/>
                <p:cNvGrpSpPr>
                  <a:grpSpLocks noChangeAspect="1"/>
                </p:cNvGrpSpPr>
                <p:nvPr/>
              </p:nvGrpSpPr>
              <p:grpSpPr bwMode="auto">
                <a:xfrm>
                  <a:off x="4955" y="3889"/>
                  <a:ext cx="654" cy="652"/>
                  <a:chOff x="2022" y="1792"/>
                  <a:chExt cx="227" cy="227"/>
                </a:xfrm>
              </p:grpSpPr>
              <p:sp>
                <p:nvSpPr>
                  <p:cNvPr id="886" name="Oval 7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22" y="1792"/>
                    <a:ext cx="227" cy="227"/>
                  </a:xfrm>
                  <a:prstGeom prst="ellipse">
                    <a:avLst/>
                  </a:prstGeom>
                  <a:solidFill>
                    <a:srgbClr val="FFFF99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Oval 7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1856"/>
                    <a:ext cx="18" cy="18"/>
                  </a:xfrm>
                  <a:prstGeom prst="ellipse">
                    <a:avLst/>
                  </a:prstGeom>
                  <a:solidFill>
                    <a:srgbClr val="00CC99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88" name="Oval 7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5" y="1962"/>
                    <a:ext cx="17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89" name="Oval 7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1" y="1940"/>
                    <a:ext cx="18" cy="17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90" name="Oval 7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3" y="1850"/>
                    <a:ext cx="18" cy="18"/>
                  </a:xfrm>
                  <a:prstGeom prst="ellipse">
                    <a:avLst/>
                  </a:prstGeom>
                  <a:solidFill>
                    <a:srgbClr val="FF99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91" name="Oval 7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35" y="1817"/>
                    <a:ext cx="18" cy="18"/>
                  </a:xfrm>
                  <a:prstGeom prst="ellipse">
                    <a:avLst/>
                  </a:prstGeom>
                  <a:solidFill>
                    <a:srgbClr val="3333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92" name="Oval 7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7" y="1895"/>
                    <a:ext cx="18" cy="1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93" name="Oval 7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29" y="1971"/>
                    <a:ext cx="17" cy="1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94" name="Oval 7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51" y="1894"/>
                    <a:ext cx="18" cy="17"/>
                  </a:xfrm>
                  <a:prstGeom prst="ellipse">
                    <a:avLst/>
                  </a:prstGeom>
                  <a:solidFill>
                    <a:srgbClr val="80008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95" name="Oval 7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6" y="1826"/>
                    <a:ext cx="18" cy="18"/>
                  </a:xfrm>
                  <a:prstGeom prst="ellipse">
                    <a:avLst/>
                  </a:prstGeom>
                  <a:solidFill>
                    <a:srgbClr val="CC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96" name="Oval 7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0" y="1827"/>
                    <a:ext cx="18" cy="1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97" name="Oval 7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7" y="1927"/>
                    <a:ext cx="17" cy="18"/>
                  </a:xfrm>
                  <a:prstGeom prst="ellipse">
                    <a:avLst/>
                  </a:prstGeom>
                  <a:solidFill>
                    <a:srgbClr val="80808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98" name="Oval 7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2" y="1964"/>
                    <a:ext cx="18" cy="1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820" name="Group 751"/>
              <p:cNvGrpSpPr>
                <a:grpSpLocks noChangeAspect="1"/>
              </p:cNvGrpSpPr>
              <p:nvPr/>
            </p:nvGrpSpPr>
            <p:grpSpPr bwMode="auto">
              <a:xfrm>
                <a:off x="647" y="384"/>
                <a:ext cx="50" cy="52"/>
                <a:chOff x="4852" y="4679"/>
                <a:chExt cx="912" cy="913"/>
              </a:xfrm>
            </p:grpSpPr>
            <p:sp>
              <p:nvSpPr>
                <p:cNvPr id="869" name="Oval 752"/>
                <p:cNvSpPr>
                  <a:spLocks noChangeAspect="1" noChangeArrowheads="1"/>
                </p:cNvSpPr>
                <p:nvPr/>
              </p:nvSpPr>
              <p:spPr bwMode="auto">
                <a:xfrm>
                  <a:off x="4852" y="4679"/>
                  <a:ext cx="912" cy="913"/>
                </a:xfrm>
                <a:prstGeom prst="ellipse">
                  <a:avLst/>
                </a:prstGeom>
                <a:solidFill>
                  <a:srgbClr val="008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70" name="Group 753"/>
                <p:cNvGrpSpPr>
                  <a:grpSpLocks noChangeAspect="1"/>
                </p:cNvGrpSpPr>
                <p:nvPr/>
              </p:nvGrpSpPr>
              <p:grpSpPr bwMode="auto">
                <a:xfrm>
                  <a:off x="4984" y="4806"/>
                  <a:ext cx="654" cy="654"/>
                  <a:chOff x="2022" y="1792"/>
                  <a:chExt cx="227" cy="227"/>
                </a:xfrm>
              </p:grpSpPr>
              <p:sp>
                <p:nvSpPr>
                  <p:cNvPr id="871" name="Oval 7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22" y="1792"/>
                    <a:ext cx="227" cy="227"/>
                  </a:xfrm>
                  <a:prstGeom prst="ellipse">
                    <a:avLst/>
                  </a:prstGeom>
                  <a:solidFill>
                    <a:srgbClr val="FFFF99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Oval 7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1856"/>
                    <a:ext cx="18" cy="18"/>
                  </a:xfrm>
                  <a:prstGeom prst="ellipse">
                    <a:avLst/>
                  </a:prstGeom>
                  <a:solidFill>
                    <a:srgbClr val="00CC99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3" name="Oval 7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5" y="1962"/>
                    <a:ext cx="17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4" name="Oval 7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1" y="1940"/>
                    <a:ext cx="18" cy="17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5" name="Oval 7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3" y="1850"/>
                    <a:ext cx="18" cy="18"/>
                  </a:xfrm>
                  <a:prstGeom prst="ellipse">
                    <a:avLst/>
                  </a:prstGeom>
                  <a:solidFill>
                    <a:srgbClr val="FF99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6" name="Oval 7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35" y="1817"/>
                    <a:ext cx="18" cy="18"/>
                  </a:xfrm>
                  <a:prstGeom prst="ellipse">
                    <a:avLst/>
                  </a:prstGeom>
                  <a:solidFill>
                    <a:srgbClr val="3333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7" name="Oval 7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7" y="1895"/>
                    <a:ext cx="18" cy="1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8" name="Oval 7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29" y="1971"/>
                    <a:ext cx="17" cy="1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79" name="Oval 7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51" y="1894"/>
                    <a:ext cx="18" cy="17"/>
                  </a:xfrm>
                  <a:prstGeom prst="ellipse">
                    <a:avLst/>
                  </a:prstGeom>
                  <a:solidFill>
                    <a:srgbClr val="80008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80" name="Oval 7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6" y="1826"/>
                    <a:ext cx="18" cy="18"/>
                  </a:xfrm>
                  <a:prstGeom prst="ellipse">
                    <a:avLst/>
                  </a:prstGeom>
                  <a:solidFill>
                    <a:srgbClr val="CC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81" name="Oval 7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0" y="1827"/>
                    <a:ext cx="18" cy="1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82" name="Oval 7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7" y="1927"/>
                    <a:ext cx="17" cy="18"/>
                  </a:xfrm>
                  <a:prstGeom prst="ellipse">
                    <a:avLst/>
                  </a:prstGeom>
                  <a:solidFill>
                    <a:srgbClr val="80808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83" name="Oval 7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2" y="1964"/>
                    <a:ext cx="18" cy="1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821" name="Group 767"/>
              <p:cNvGrpSpPr>
                <a:grpSpLocks noChangeAspect="1"/>
              </p:cNvGrpSpPr>
              <p:nvPr/>
            </p:nvGrpSpPr>
            <p:grpSpPr bwMode="auto">
              <a:xfrm>
                <a:off x="601" y="411"/>
                <a:ext cx="51" cy="52"/>
                <a:chOff x="4063" y="5169"/>
                <a:chExt cx="913" cy="912"/>
              </a:xfrm>
            </p:grpSpPr>
            <p:sp>
              <p:nvSpPr>
                <p:cNvPr id="854" name="Oval 768"/>
                <p:cNvSpPr>
                  <a:spLocks noChangeAspect="1" noChangeArrowheads="1"/>
                </p:cNvSpPr>
                <p:nvPr/>
              </p:nvSpPr>
              <p:spPr bwMode="auto">
                <a:xfrm>
                  <a:off x="4063" y="5169"/>
                  <a:ext cx="913" cy="912"/>
                </a:xfrm>
                <a:prstGeom prst="ellipse">
                  <a:avLst/>
                </a:prstGeom>
                <a:solidFill>
                  <a:srgbClr val="9933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55" name="Group 769"/>
                <p:cNvGrpSpPr>
                  <a:grpSpLocks noChangeAspect="1"/>
                </p:cNvGrpSpPr>
                <p:nvPr/>
              </p:nvGrpSpPr>
              <p:grpSpPr bwMode="auto">
                <a:xfrm>
                  <a:off x="4196" y="5295"/>
                  <a:ext cx="653" cy="654"/>
                  <a:chOff x="2022" y="1792"/>
                  <a:chExt cx="227" cy="227"/>
                </a:xfrm>
              </p:grpSpPr>
              <p:sp>
                <p:nvSpPr>
                  <p:cNvPr id="856" name="Oval 7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22" y="1792"/>
                    <a:ext cx="227" cy="227"/>
                  </a:xfrm>
                  <a:prstGeom prst="ellipse">
                    <a:avLst/>
                  </a:prstGeom>
                  <a:solidFill>
                    <a:srgbClr val="FFFF99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57" name="Oval 7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1856"/>
                    <a:ext cx="18" cy="18"/>
                  </a:xfrm>
                  <a:prstGeom prst="ellipse">
                    <a:avLst/>
                  </a:prstGeom>
                  <a:solidFill>
                    <a:srgbClr val="00CC99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58" name="Oval 7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5" y="1962"/>
                    <a:ext cx="17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59" name="Oval 7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1" y="1940"/>
                    <a:ext cx="18" cy="17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60" name="Oval 7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3" y="1850"/>
                    <a:ext cx="18" cy="18"/>
                  </a:xfrm>
                  <a:prstGeom prst="ellipse">
                    <a:avLst/>
                  </a:prstGeom>
                  <a:solidFill>
                    <a:srgbClr val="FF99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61" name="Oval 7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35" y="1817"/>
                    <a:ext cx="18" cy="18"/>
                  </a:xfrm>
                  <a:prstGeom prst="ellipse">
                    <a:avLst/>
                  </a:prstGeom>
                  <a:solidFill>
                    <a:srgbClr val="3333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62" name="Oval 7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7" y="1895"/>
                    <a:ext cx="18" cy="1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63" name="Oval 7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29" y="1971"/>
                    <a:ext cx="17" cy="1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64" name="Oval 7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51" y="1894"/>
                    <a:ext cx="18" cy="17"/>
                  </a:xfrm>
                  <a:prstGeom prst="ellipse">
                    <a:avLst/>
                  </a:prstGeom>
                  <a:solidFill>
                    <a:srgbClr val="80008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65" name="Oval 7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6" y="1826"/>
                    <a:ext cx="18" cy="18"/>
                  </a:xfrm>
                  <a:prstGeom prst="ellipse">
                    <a:avLst/>
                  </a:prstGeom>
                  <a:solidFill>
                    <a:srgbClr val="CC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66" name="Oval 7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0" y="1827"/>
                    <a:ext cx="18" cy="1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67" name="Oval 7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7" y="1927"/>
                    <a:ext cx="17" cy="18"/>
                  </a:xfrm>
                  <a:prstGeom prst="ellipse">
                    <a:avLst/>
                  </a:prstGeom>
                  <a:solidFill>
                    <a:srgbClr val="80808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68" name="Oval 7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2" y="1964"/>
                    <a:ext cx="18" cy="1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822" name="Group 783"/>
              <p:cNvGrpSpPr>
                <a:grpSpLocks noChangeAspect="1"/>
              </p:cNvGrpSpPr>
              <p:nvPr/>
            </p:nvGrpSpPr>
            <p:grpSpPr bwMode="auto">
              <a:xfrm>
                <a:off x="556" y="384"/>
                <a:ext cx="50" cy="51"/>
                <a:chOff x="2244" y="5716"/>
                <a:chExt cx="913" cy="912"/>
              </a:xfrm>
            </p:grpSpPr>
            <p:sp>
              <p:nvSpPr>
                <p:cNvPr id="839" name="Oval 784"/>
                <p:cNvSpPr>
                  <a:spLocks noChangeAspect="1" noChangeArrowheads="1"/>
                </p:cNvSpPr>
                <p:nvPr/>
              </p:nvSpPr>
              <p:spPr bwMode="auto">
                <a:xfrm>
                  <a:off x="2244" y="5716"/>
                  <a:ext cx="913" cy="912"/>
                </a:xfrm>
                <a:prstGeom prst="ellipse">
                  <a:avLst/>
                </a:prstGeom>
                <a:solidFill>
                  <a:srgbClr val="969696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40" name="Group 785"/>
                <p:cNvGrpSpPr>
                  <a:grpSpLocks noChangeAspect="1"/>
                </p:cNvGrpSpPr>
                <p:nvPr/>
              </p:nvGrpSpPr>
              <p:grpSpPr bwMode="auto">
                <a:xfrm>
                  <a:off x="2376" y="5839"/>
                  <a:ext cx="654" cy="654"/>
                  <a:chOff x="2022" y="1792"/>
                  <a:chExt cx="227" cy="227"/>
                </a:xfrm>
              </p:grpSpPr>
              <p:sp>
                <p:nvSpPr>
                  <p:cNvPr id="841" name="Oval 7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22" y="1792"/>
                    <a:ext cx="227" cy="227"/>
                  </a:xfrm>
                  <a:prstGeom prst="ellipse">
                    <a:avLst/>
                  </a:prstGeom>
                  <a:solidFill>
                    <a:srgbClr val="FFFF99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42" name="Oval 7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1856"/>
                    <a:ext cx="18" cy="18"/>
                  </a:xfrm>
                  <a:prstGeom prst="ellipse">
                    <a:avLst/>
                  </a:prstGeom>
                  <a:solidFill>
                    <a:srgbClr val="00CC99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43" name="Oval 7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5" y="1962"/>
                    <a:ext cx="17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44" name="Oval 7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1" y="1940"/>
                    <a:ext cx="18" cy="17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45" name="Oval 7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3" y="1850"/>
                    <a:ext cx="18" cy="18"/>
                  </a:xfrm>
                  <a:prstGeom prst="ellipse">
                    <a:avLst/>
                  </a:prstGeom>
                  <a:solidFill>
                    <a:srgbClr val="FF99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46" name="Oval 7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35" y="1817"/>
                    <a:ext cx="18" cy="18"/>
                  </a:xfrm>
                  <a:prstGeom prst="ellipse">
                    <a:avLst/>
                  </a:prstGeom>
                  <a:solidFill>
                    <a:srgbClr val="3333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47" name="Oval 7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7" y="1895"/>
                    <a:ext cx="18" cy="1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48" name="Oval 7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29" y="1971"/>
                    <a:ext cx="17" cy="1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49" name="Oval 7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51" y="1894"/>
                    <a:ext cx="18" cy="17"/>
                  </a:xfrm>
                  <a:prstGeom prst="ellipse">
                    <a:avLst/>
                  </a:prstGeom>
                  <a:solidFill>
                    <a:srgbClr val="80008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50" name="Oval 7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6" y="1826"/>
                    <a:ext cx="18" cy="18"/>
                  </a:xfrm>
                  <a:prstGeom prst="ellipse">
                    <a:avLst/>
                  </a:prstGeom>
                  <a:solidFill>
                    <a:srgbClr val="CC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51" name="Oval 7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0" y="1827"/>
                    <a:ext cx="18" cy="1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52" name="Oval 7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7" y="1927"/>
                    <a:ext cx="17" cy="18"/>
                  </a:xfrm>
                  <a:prstGeom prst="ellipse">
                    <a:avLst/>
                  </a:prstGeom>
                  <a:solidFill>
                    <a:srgbClr val="80808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53" name="Oval 7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2" y="1964"/>
                    <a:ext cx="18" cy="1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</p:grpSp>
          </p:grpSp>
          <p:grpSp>
            <p:nvGrpSpPr>
              <p:cNvPr id="823" name="Group 799"/>
              <p:cNvGrpSpPr>
                <a:grpSpLocks noChangeAspect="1"/>
              </p:cNvGrpSpPr>
              <p:nvPr/>
            </p:nvGrpSpPr>
            <p:grpSpPr bwMode="auto">
              <a:xfrm>
                <a:off x="556" y="330"/>
                <a:ext cx="51" cy="52"/>
                <a:chOff x="2073" y="1813"/>
                <a:chExt cx="913" cy="912"/>
              </a:xfrm>
            </p:grpSpPr>
            <p:sp>
              <p:nvSpPr>
                <p:cNvPr id="824" name="Oval 800"/>
                <p:cNvSpPr>
                  <a:spLocks noChangeAspect="1" noChangeArrowheads="1"/>
                </p:cNvSpPr>
                <p:nvPr/>
              </p:nvSpPr>
              <p:spPr bwMode="auto">
                <a:xfrm>
                  <a:off x="2073" y="1813"/>
                  <a:ext cx="913" cy="912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25" name="Group 801"/>
                <p:cNvGrpSpPr>
                  <a:grpSpLocks noChangeAspect="1"/>
                </p:cNvGrpSpPr>
                <p:nvPr/>
              </p:nvGrpSpPr>
              <p:grpSpPr bwMode="auto">
                <a:xfrm>
                  <a:off x="2205" y="1939"/>
                  <a:ext cx="654" cy="654"/>
                  <a:chOff x="2022" y="1792"/>
                  <a:chExt cx="227" cy="227"/>
                </a:xfrm>
              </p:grpSpPr>
              <p:sp>
                <p:nvSpPr>
                  <p:cNvPr id="826" name="Oval 8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22" y="1792"/>
                    <a:ext cx="227" cy="227"/>
                  </a:xfrm>
                  <a:prstGeom prst="ellipse">
                    <a:avLst/>
                  </a:prstGeom>
                  <a:solidFill>
                    <a:srgbClr val="FFFF99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7" name="Oval 8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8" y="1856"/>
                    <a:ext cx="18" cy="18"/>
                  </a:xfrm>
                  <a:prstGeom prst="ellipse">
                    <a:avLst/>
                  </a:prstGeom>
                  <a:solidFill>
                    <a:srgbClr val="00CC99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28" name="Oval 8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5" y="1962"/>
                    <a:ext cx="17" cy="18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29" name="Oval 8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1" y="1940"/>
                    <a:ext cx="18" cy="17"/>
                  </a:xfrm>
                  <a:prstGeom prst="ellipse">
                    <a:avLst/>
                  </a:prstGeom>
                  <a:solidFill>
                    <a:srgbClr val="FFFF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30" name="Oval 8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3" y="1850"/>
                    <a:ext cx="18" cy="18"/>
                  </a:xfrm>
                  <a:prstGeom prst="ellipse">
                    <a:avLst/>
                  </a:prstGeom>
                  <a:solidFill>
                    <a:srgbClr val="FF99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31" name="Oval 8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35" y="1817"/>
                    <a:ext cx="18" cy="18"/>
                  </a:xfrm>
                  <a:prstGeom prst="ellipse">
                    <a:avLst/>
                  </a:prstGeom>
                  <a:solidFill>
                    <a:srgbClr val="3333CC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32" name="Oval 8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07" y="1895"/>
                    <a:ext cx="18" cy="18"/>
                  </a:xfrm>
                  <a:prstGeom prst="ellipse">
                    <a:avLst/>
                  </a:prstGeom>
                  <a:solidFill>
                    <a:srgbClr val="9933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33" name="Oval 8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29" y="1971"/>
                    <a:ext cx="17" cy="1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34" name="Oval 8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51" y="1894"/>
                    <a:ext cx="18" cy="17"/>
                  </a:xfrm>
                  <a:prstGeom prst="ellipse">
                    <a:avLst/>
                  </a:prstGeom>
                  <a:solidFill>
                    <a:srgbClr val="80008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35" name="Oval 8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6" y="1826"/>
                    <a:ext cx="18" cy="18"/>
                  </a:xfrm>
                  <a:prstGeom prst="ellipse">
                    <a:avLst/>
                  </a:prstGeom>
                  <a:solidFill>
                    <a:srgbClr val="CCF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36" name="Oval 8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0" y="1827"/>
                    <a:ext cx="18" cy="18"/>
                  </a:xfrm>
                  <a:prstGeom prst="ellipse">
                    <a:avLst/>
                  </a:prstGeom>
                  <a:solidFill>
                    <a:srgbClr val="FF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37" name="Oval 8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97" y="1927"/>
                    <a:ext cx="17" cy="18"/>
                  </a:xfrm>
                  <a:prstGeom prst="ellipse">
                    <a:avLst/>
                  </a:prstGeom>
                  <a:solidFill>
                    <a:srgbClr val="80808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38" name="Oval 8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2" y="1964"/>
                    <a:ext cx="18" cy="1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83119" tIns="41559" rIns="83119" bIns="41559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n-US" sz="2700">
                      <a:latin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739" name="Rectangle 738"/>
            <p:cNvSpPr/>
            <p:nvPr/>
          </p:nvSpPr>
          <p:spPr bwMode="auto">
            <a:xfrm>
              <a:off x="7419975" y="2786063"/>
              <a:ext cx="152400" cy="2001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018824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200">
                <a:latin typeface="Arial" pitchFamily="34" charset="0"/>
              </a:endParaRPr>
            </a:p>
          </p:txBody>
        </p:sp>
        <p:grpSp>
          <p:nvGrpSpPr>
            <p:cNvPr id="740" name="Group 739"/>
            <p:cNvGrpSpPr>
              <a:grpSpLocks noChangeAspect="1"/>
            </p:cNvGrpSpPr>
            <p:nvPr/>
          </p:nvGrpSpPr>
          <p:grpSpPr>
            <a:xfrm>
              <a:off x="7329497" y="2500320"/>
              <a:ext cx="328932" cy="325120"/>
              <a:chOff x="7072312" y="1681162"/>
              <a:chExt cx="822325" cy="812800"/>
            </a:xfrm>
          </p:grpSpPr>
          <p:sp>
            <p:nvSpPr>
              <p:cNvPr id="741" name="Oval 715"/>
              <p:cNvSpPr>
                <a:spLocks noChangeAspect="1" noChangeArrowheads="1"/>
              </p:cNvSpPr>
              <p:nvPr/>
            </p:nvSpPr>
            <p:spPr bwMode="auto">
              <a:xfrm>
                <a:off x="7072312" y="1681162"/>
                <a:ext cx="822325" cy="812800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" name="Oval 717"/>
              <p:cNvSpPr>
                <a:spLocks noChangeAspect="1" noChangeArrowheads="1"/>
              </p:cNvSpPr>
              <p:nvPr/>
            </p:nvSpPr>
            <p:spPr bwMode="auto">
              <a:xfrm>
                <a:off x="7357782" y="1962224"/>
                <a:ext cx="241860" cy="235838"/>
              </a:xfrm>
              <a:prstGeom prst="ellipse">
                <a:avLst/>
              </a:pr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43" name="Group 721"/>
              <p:cNvGrpSpPr>
                <a:grpSpLocks noChangeAspect="1"/>
              </p:cNvGrpSpPr>
              <p:nvPr/>
            </p:nvGrpSpPr>
            <p:grpSpPr bwMode="auto">
              <a:xfrm>
                <a:off x="7422030" y="1791976"/>
                <a:ext cx="120653" cy="119101"/>
                <a:chOff x="2051" y="1817"/>
                <a:chExt cx="174" cy="172"/>
              </a:xfrm>
            </p:grpSpPr>
            <p:sp>
              <p:nvSpPr>
                <p:cNvPr id="802" name="Oval 723"/>
                <p:cNvSpPr>
                  <a:spLocks noChangeAspect="1" noChangeArrowheads="1"/>
                </p:cNvSpPr>
                <p:nvPr/>
              </p:nvSpPr>
              <p:spPr bwMode="auto">
                <a:xfrm>
                  <a:off x="2198" y="1856"/>
                  <a:ext cx="18" cy="18"/>
                </a:xfrm>
                <a:prstGeom prst="ellipse">
                  <a:avLst/>
                </a:prstGeom>
                <a:solidFill>
                  <a:srgbClr val="00CC99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803" name="Oval 724"/>
                <p:cNvSpPr>
                  <a:spLocks noChangeAspect="1" noChangeArrowheads="1"/>
                </p:cNvSpPr>
                <p:nvPr/>
              </p:nvSpPr>
              <p:spPr bwMode="auto">
                <a:xfrm>
                  <a:off x="2175" y="1962"/>
                  <a:ext cx="17" cy="18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804" name="Oval 725"/>
                <p:cNvSpPr>
                  <a:spLocks noChangeAspect="1" noChangeArrowheads="1"/>
                </p:cNvSpPr>
                <p:nvPr/>
              </p:nvSpPr>
              <p:spPr bwMode="auto">
                <a:xfrm>
                  <a:off x="2061" y="1940"/>
                  <a:ext cx="18" cy="17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805" name="Oval 72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3" y="1850"/>
                  <a:ext cx="18" cy="18"/>
                </a:xfrm>
                <a:prstGeom prst="ellipse">
                  <a:avLst/>
                </a:prstGeom>
                <a:solidFill>
                  <a:srgbClr val="FF99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806" name="Oval 727"/>
                <p:cNvSpPr>
                  <a:spLocks noChangeAspect="1" noChangeArrowheads="1"/>
                </p:cNvSpPr>
                <p:nvPr/>
              </p:nvSpPr>
              <p:spPr bwMode="auto">
                <a:xfrm>
                  <a:off x="2135" y="1817"/>
                  <a:ext cx="18" cy="18"/>
                </a:xfrm>
                <a:prstGeom prst="ellipse">
                  <a:avLst/>
                </a:prstGeom>
                <a:solidFill>
                  <a:srgbClr val="3333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807" name="Oval 728"/>
                <p:cNvSpPr>
                  <a:spLocks noChangeAspect="1" noChangeArrowheads="1"/>
                </p:cNvSpPr>
                <p:nvPr/>
              </p:nvSpPr>
              <p:spPr bwMode="auto">
                <a:xfrm>
                  <a:off x="2207" y="1895"/>
                  <a:ext cx="18" cy="18"/>
                </a:xfrm>
                <a:prstGeom prst="ellipse">
                  <a:avLst/>
                </a:prstGeom>
                <a:solidFill>
                  <a:srgbClr val="9933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808" name="Oval 729"/>
                <p:cNvSpPr>
                  <a:spLocks noChangeAspect="1" noChangeArrowheads="1"/>
                </p:cNvSpPr>
                <p:nvPr/>
              </p:nvSpPr>
              <p:spPr bwMode="auto">
                <a:xfrm>
                  <a:off x="2129" y="1971"/>
                  <a:ext cx="17" cy="18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809" name="Oval 730"/>
                <p:cNvSpPr>
                  <a:spLocks noChangeAspect="1" noChangeArrowheads="1"/>
                </p:cNvSpPr>
                <p:nvPr/>
              </p:nvSpPr>
              <p:spPr bwMode="auto">
                <a:xfrm>
                  <a:off x="2051" y="1894"/>
                  <a:ext cx="18" cy="17"/>
                </a:xfrm>
                <a:prstGeom prst="ellipse">
                  <a:avLst/>
                </a:prstGeom>
                <a:solidFill>
                  <a:srgbClr val="80008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810" name="Oval 731"/>
                <p:cNvSpPr>
                  <a:spLocks noChangeAspect="1" noChangeArrowheads="1"/>
                </p:cNvSpPr>
                <p:nvPr/>
              </p:nvSpPr>
              <p:spPr bwMode="auto">
                <a:xfrm>
                  <a:off x="2096" y="1826"/>
                  <a:ext cx="18" cy="18"/>
                </a:xfrm>
                <a:prstGeom prst="ellipse">
                  <a:avLst/>
                </a:prstGeom>
                <a:solidFill>
                  <a:srgbClr val="CC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811" name="Oval 732"/>
                <p:cNvSpPr>
                  <a:spLocks noChangeAspect="1" noChangeArrowheads="1"/>
                </p:cNvSpPr>
                <p:nvPr/>
              </p:nvSpPr>
              <p:spPr bwMode="auto">
                <a:xfrm>
                  <a:off x="2170" y="1827"/>
                  <a:ext cx="18" cy="18"/>
                </a:xfrm>
                <a:prstGeom prst="ellipse">
                  <a:avLst/>
                </a:prstGeom>
                <a:solidFill>
                  <a:srgbClr val="FF99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812" name="Oval 733"/>
                <p:cNvSpPr>
                  <a:spLocks noChangeAspect="1" noChangeArrowheads="1"/>
                </p:cNvSpPr>
                <p:nvPr/>
              </p:nvSpPr>
              <p:spPr bwMode="auto">
                <a:xfrm>
                  <a:off x="2197" y="1927"/>
                  <a:ext cx="17" cy="18"/>
                </a:xfrm>
                <a:prstGeom prst="ellipse">
                  <a:avLst/>
                </a:prstGeom>
                <a:solidFill>
                  <a:srgbClr val="80808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813" name="Oval 734"/>
                <p:cNvSpPr>
                  <a:spLocks noChangeAspect="1" noChangeArrowheads="1"/>
                </p:cNvSpPr>
                <p:nvPr/>
              </p:nvSpPr>
              <p:spPr bwMode="auto">
                <a:xfrm>
                  <a:off x="2092" y="1964"/>
                  <a:ext cx="18" cy="17"/>
                </a:xfrm>
                <a:prstGeom prst="ellipse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744" name="Oval 720"/>
              <p:cNvSpPr>
                <a:spLocks noChangeAspect="1" noChangeArrowheads="1"/>
              </p:cNvSpPr>
              <p:nvPr/>
            </p:nvSpPr>
            <p:spPr bwMode="auto">
              <a:xfrm>
                <a:off x="7370975" y="1743231"/>
                <a:ext cx="219873" cy="2189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45" name="Group 737"/>
              <p:cNvGrpSpPr>
                <a:grpSpLocks noChangeAspect="1"/>
              </p:cNvGrpSpPr>
              <p:nvPr/>
            </p:nvGrpSpPr>
            <p:grpSpPr bwMode="auto">
              <a:xfrm>
                <a:off x="7620769" y="1904680"/>
                <a:ext cx="120726" cy="118628"/>
                <a:chOff x="2051" y="1817"/>
                <a:chExt cx="174" cy="172"/>
              </a:xfrm>
            </p:grpSpPr>
            <p:sp>
              <p:nvSpPr>
                <p:cNvPr id="790" name="Oval 739"/>
                <p:cNvSpPr>
                  <a:spLocks noChangeAspect="1" noChangeArrowheads="1"/>
                </p:cNvSpPr>
                <p:nvPr/>
              </p:nvSpPr>
              <p:spPr bwMode="auto">
                <a:xfrm>
                  <a:off x="2198" y="1856"/>
                  <a:ext cx="18" cy="18"/>
                </a:xfrm>
                <a:prstGeom prst="ellipse">
                  <a:avLst/>
                </a:prstGeom>
                <a:solidFill>
                  <a:srgbClr val="00CC99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91" name="Oval 740"/>
                <p:cNvSpPr>
                  <a:spLocks noChangeAspect="1" noChangeArrowheads="1"/>
                </p:cNvSpPr>
                <p:nvPr/>
              </p:nvSpPr>
              <p:spPr bwMode="auto">
                <a:xfrm>
                  <a:off x="2175" y="1962"/>
                  <a:ext cx="17" cy="18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92" name="Oval 741"/>
                <p:cNvSpPr>
                  <a:spLocks noChangeAspect="1" noChangeArrowheads="1"/>
                </p:cNvSpPr>
                <p:nvPr/>
              </p:nvSpPr>
              <p:spPr bwMode="auto">
                <a:xfrm>
                  <a:off x="2061" y="1940"/>
                  <a:ext cx="18" cy="17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93" name="Oval 742"/>
                <p:cNvSpPr>
                  <a:spLocks noChangeAspect="1" noChangeArrowheads="1"/>
                </p:cNvSpPr>
                <p:nvPr/>
              </p:nvSpPr>
              <p:spPr bwMode="auto">
                <a:xfrm>
                  <a:off x="2063" y="1850"/>
                  <a:ext cx="18" cy="18"/>
                </a:xfrm>
                <a:prstGeom prst="ellipse">
                  <a:avLst/>
                </a:prstGeom>
                <a:solidFill>
                  <a:srgbClr val="FF99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94" name="Oval 743"/>
                <p:cNvSpPr>
                  <a:spLocks noChangeAspect="1" noChangeArrowheads="1"/>
                </p:cNvSpPr>
                <p:nvPr/>
              </p:nvSpPr>
              <p:spPr bwMode="auto">
                <a:xfrm>
                  <a:off x="2135" y="1817"/>
                  <a:ext cx="18" cy="18"/>
                </a:xfrm>
                <a:prstGeom prst="ellipse">
                  <a:avLst/>
                </a:prstGeom>
                <a:solidFill>
                  <a:srgbClr val="3333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95" name="Oval 744"/>
                <p:cNvSpPr>
                  <a:spLocks noChangeAspect="1" noChangeArrowheads="1"/>
                </p:cNvSpPr>
                <p:nvPr/>
              </p:nvSpPr>
              <p:spPr bwMode="auto">
                <a:xfrm>
                  <a:off x="2207" y="1895"/>
                  <a:ext cx="18" cy="18"/>
                </a:xfrm>
                <a:prstGeom prst="ellipse">
                  <a:avLst/>
                </a:prstGeom>
                <a:solidFill>
                  <a:srgbClr val="9933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96" name="Oval 745"/>
                <p:cNvSpPr>
                  <a:spLocks noChangeAspect="1" noChangeArrowheads="1"/>
                </p:cNvSpPr>
                <p:nvPr/>
              </p:nvSpPr>
              <p:spPr bwMode="auto">
                <a:xfrm>
                  <a:off x="2129" y="1971"/>
                  <a:ext cx="17" cy="18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97" name="Oval 746"/>
                <p:cNvSpPr>
                  <a:spLocks noChangeAspect="1" noChangeArrowheads="1"/>
                </p:cNvSpPr>
                <p:nvPr/>
              </p:nvSpPr>
              <p:spPr bwMode="auto">
                <a:xfrm>
                  <a:off x="2051" y="1894"/>
                  <a:ext cx="18" cy="17"/>
                </a:xfrm>
                <a:prstGeom prst="ellipse">
                  <a:avLst/>
                </a:prstGeom>
                <a:solidFill>
                  <a:srgbClr val="80008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98" name="Oval 747"/>
                <p:cNvSpPr>
                  <a:spLocks noChangeAspect="1" noChangeArrowheads="1"/>
                </p:cNvSpPr>
                <p:nvPr/>
              </p:nvSpPr>
              <p:spPr bwMode="auto">
                <a:xfrm>
                  <a:off x="2096" y="1826"/>
                  <a:ext cx="18" cy="18"/>
                </a:xfrm>
                <a:prstGeom prst="ellipse">
                  <a:avLst/>
                </a:prstGeom>
                <a:solidFill>
                  <a:srgbClr val="CC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99" name="Oval 748"/>
                <p:cNvSpPr>
                  <a:spLocks noChangeAspect="1" noChangeArrowheads="1"/>
                </p:cNvSpPr>
                <p:nvPr/>
              </p:nvSpPr>
              <p:spPr bwMode="auto">
                <a:xfrm>
                  <a:off x="2170" y="1827"/>
                  <a:ext cx="18" cy="18"/>
                </a:xfrm>
                <a:prstGeom prst="ellipse">
                  <a:avLst/>
                </a:prstGeom>
                <a:solidFill>
                  <a:srgbClr val="FF99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800" name="Oval 749"/>
                <p:cNvSpPr>
                  <a:spLocks noChangeAspect="1" noChangeArrowheads="1"/>
                </p:cNvSpPr>
                <p:nvPr/>
              </p:nvSpPr>
              <p:spPr bwMode="auto">
                <a:xfrm>
                  <a:off x="2197" y="1927"/>
                  <a:ext cx="17" cy="18"/>
                </a:xfrm>
                <a:prstGeom prst="ellipse">
                  <a:avLst/>
                </a:prstGeom>
                <a:solidFill>
                  <a:srgbClr val="80808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801" name="Oval 750"/>
                <p:cNvSpPr>
                  <a:spLocks noChangeAspect="1" noChangeArrowheads="1"/>
                </p:cNvSpPr>
                <p:nvPr/>
              </p:nvSpPr>
              <p:spPr bwMode="auto">
                <a:xfrm>
                  <a:off x="2092" y="1964"/>
                  <a:ext cx="18" cy="17"/>
                </a:xfrm>
                <a:prstGeom prst="ellipse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746" name="Oval 736"/>
              <p:cNvSpPr>
                <a:spLocks noChangeAspect="1" noChangeArrowheads="1"/>
              </p:cNvSpPr>
              <p:nvPr/>
            </p:nvSpPr>
            <p:spPr bwMode="auto">
              <a:xfrm>
                <a:off x="7568860" y="1856939"/>
                <a:ext cx="219873" cy="2189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47" name="Group 753"/>
              <p:cNvGrpSpPr>
                <a:grpSpLocks noChangeAspect="1"/>
              </p:cNvGrpSpPr>
              <p:nvPr/>
            </p:nvGrpSpPr>
            <p:grpSpPr bwMode="auto">
              <a:xfrm>
                <a:off x="7620830" y="2132091"/>
                <a:ext cx="120859" cy="118861"/>
                <a:chOff x="2051" y="1817"/>
                <a:chExt cx="174" cy="172"/>
              </a:xfrm>
            </p:grpSpPr>
            <p:sp>
              <p:nvSpPr>
                <p:cNvPr id="778" name="Oval 755"/>
                <p:cNvSpPr>
                  <a:spLocks noChangeAspect="1" noChangeArrowheads="1"/>
                </p:cNvSpPr>
                <p:nvPr/>
              </p:nvSpPr>
              <p:spPr bwMode="auto">
                <a:xfrm>
                  <a:off x="2198" y="1856"/>
                  <a:ext cx="18" cy="18"/>
                </a:xfrm>
                <a:prstGeom prst="ellipse">
                  <a:avLst/>
                </a:prstGeom>
                <a:solidFill>
                  <a:srgbClr val="00CC99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79" name="Oval 756"/>
                <p:cNvSpPr>
                  <a:spLocks noChangeAspect="1" noChangeArrowheads="1"/>
                </p:cNvSpPr>
                <p:nvPr/>
              </p:nvSpPr>
              <p:spPr bwMode="auto">
                <a:xfrm>
                  <a:off x="2175" y="1962"/>
                  <a:ext cx="17" cy="18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80" name="Oval 757"/>
                <p:cNvSpPr>
                  <a:spLocks noChangeAspect="1" noChangeArrowheads="1"/>
                </p:cNvSpPr>
                <p:nvPr/>
              </p:nvSpPr>
              <p:spPr bwMode="auto">
                <a:xfrm>
                  <a:off x="2061" y="1940"/>
                  <a:ext cx="18" cy="17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81" name="Oval 758"/>
                <p:cNvSpPr>
                  <a:spLocks noChangeAspect="1" noChangeArrowheads="1"/>
                </p:cNvSpPr>
                <p:nvPr/>
              </p:nvSpPr>
              <p:spPr bwMode="auto">
                <a:xfrm>
                  <a:off x="2063" y="1850"/>
                  <a:ext cx="18" cy="18"/>
                </a:xfrm>
                <a:prstGeom prst="ellipse">
                  <a:avLst/>
                </a:prstGeom>
                <a:solidFill>
                  <a:srgbClr val="FF99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82" name="Oval 759"/>
                <p:cNvSpPr>
                  <a:spLocks noChangeAspect="1" noChangeArrowheads="1"/>
                </p:cNvSpPr>
                <p:nvPr/>
              </p:nvSpPr>
              <p:spPr bwMode="auto">
                <a:xfrm>
                  <a:off x="2135" y="1817"/>
                  <a:ext cx="18" cy="18"/>
                </a:xfrm>
                <a:prstGeom prst="ellipse">
                  <a:avLst/>
                </a:prstGeom>
                <a:solidFill>
                  <a:srgbClr val="3333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83" name="Oval 760"/>
                <p:cNvSpPr>
                  <a:spLocks noChangeAspect="1" noChangeArrowheads="1"/>
                </p:cNvSpPr>
                <p:nvPr/>
              </p:nvSpPr>
              <p:spPr bwMode="auto">
                <a:xfrm>
                  <a:off x="2207" y="1895"/>
                  <a:ext cx="18" cy="18"/>
                </a:xfrm>
                <a:prstGeom prst="ellipse">
                  <a:avLst/>
                </a:prstGeom>
                <a:solidFill>
                  <a:srgbClr val="9933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84" name="Oval 761"/>
                <p:cNvSpPr>
                  <a:spLocks noChangeAspect="1" noChangeArrowheads="1"/>
                </p:cNvSpPr>
                <p:nvPr/>
              </p:nvSpPr>
              <p:spPr bwMode="auto">
                <a:xfrm>
                  <a:off x="2129" y="1971"/>
                  <a:ext cx="17" cy="18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85" name="Oval 762"/>
                <p:cNvSpPr>
                  <a:spLocks noChangeAspect="1" noChangeArrowheads="1"/>
                </p:cNvSpPr>
                <p:nvPr/>
              </p:nvSpPr>
              <p:spPr bwMode="auto">
                <a:xfrm>
                  <a:off x="2051" y="1894"/>
                  <a:ext cx="18" cy="17"/>
                </a:xfrm>
                <a:prstGeom prst="ellipse">
                  <a:avLst/>
                </a:prstGeom>
                <a:solidFill>
                  <a:srgbClr val="80008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86" name="Oval 763"/>
                <p:cNvSpPr>
                  <a:spLocks noChangeAspect="1" noChangeArrowheads="1"/>
                </p:cNvSpPr>
                <p:nvPr/>
              </p:nvSpPr>
              <p:spPr bwMode="auto">
                <a:xfrm>
                  <a:off x="2096" y="1826"/>
                  <a:ext cx="18" cy="18"/>
                </a:xfrm>
                <a:prstGeom prst="ellipse">
                  <a:avLst/>
                </a:prstGeom>
                <a:solidFill>
                  <a:srgbClr val="CC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87" name="Oval 764"/>
                <p:cNvSpPr>
                  <a:spLocks noChangeAspect="1" noChangeArrowheads="1"/>
                </p:cNvSpPr>
                <p:nvPr/>
              </p:nvSpPr>
              <p:spPr bwMode="auto">
                <a:xfrm>
                  <a:off x="2170" y="1827"/>
                  <a:ext cx="18" cy="18"/>
                </a:xfrm>
                <a:prstGeom prst="ellipse">
                  <a:avLst/>
                </a:prstGeom>
                <a:solidFill>
                  <a:srgbClr val="FF99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88" name="Oval 765"/>
                <p:cNvSpPr>
                  <a:spLocks noChangeAspect="1" noChangeArrowheads="1"/>
                </p:cNvSpPr>
                <p:nvPr/>
              </p:nvSpPr>
              <p:spPr bwMode="auto">
                <a:xfrm>
                  <a:off x="2197" y="1927"/>
                  <a:ext cx="17" cy="18"/>
                </a:xfrm>
                <a:prstGeom prst="ellipse">
                  <a:avLst/>
                </a:prstGeom>
                <a:solidFill>
                  <a:srgbClr val="80808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89" name="Oval 766"/>
                <p:cNvSpPr>
                  <a:spLocks noChangeAspect="1" noChangeArrowheads="1"/>
                </p:cNvSpPr>
                <p:nvPr/>
              </p:nvSpPr>
              <p:spPr bwMode="auto">
                <a:xfrm>
                  <a:off x="2092" y="1964"/>
                  <a:ext cx="18" cy="17"/>
                </a:xfrm>
                <a:prstGeom prst="ellipse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748" name="Oval 752"/>
              <p:cNvSpPr>
                <a:spLocks noChangeAspect="1" noChangeArrowheads="1"/>
              </p:cNvSpPr>
              <p:nvPr/>
            </p:nvSpPr>
            <p:spPr bwMode="auto">
              <a:xfrm>
                <a:off x="7568860" y="2084354"/>
                <a:ext cx="219873" cy="2189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49" name="Group 785"/>
              <p:cNvGrpSpPr>
                <a:grpSpLocks noChangeAspect="1"/>
              </p:cNvGrpSpPr>
              <p:nvPr/>
            </p:nvGrpSpPr>
            <p:grpSpPr bwMode="auto">
              <a:xfrm>
                <a:off x="7219747" y="2131455"/>
                <a:ext cx="120653" cy="116811"/>
                <a:chOff x="2051" y="1817"/>
                <a:chExt cx="174" cy="172"/>
              </a:xfrm>
            </p:grpSpPr>
            <p:sp>
              <p:nvSpPr>
                <p:cNvPr id="766" name="Oval 787"/>
                <p:cNvSpPr>
                  <a:spLocks noChangeAspect="1" noChangeArrowheads="1"/>
                </p:cNvSpPr>
                <p:nvPr/>
              </p:nvSpPr>
              <p:spPr bwMode="auto">
                <a:xfrm>
                  <a:off x="2198" y="1856"/>
                  <a:ext cx="18" cy="18"/>
                </a:xfrm>
                <a:prstGeom prst="ellipse">
                  <a:avLst/>
                </a:prstGeom>
                <a:solidFill>
                  <a:srgbClr val="00CC99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67" name="Oval 788"/>
                <p:cNvSpPr>
                  <a:spLocks noChangeAspect="1" noChangeArrowheads="1"/>
                </p:cNvSpPr>
                <p:nvPr/>
              </p:nvSpPr>
              <p:spPr bwMode="auto">
                <a:xfrm>
                  <a:off x="2175" y="1962"/>
                  <a:ext cx="17" cy="18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68" name="Oval 789"/>
                <p:cNvSpPr>
                  <a:spLocks noChangeAspect="1" noChangeArrowheads="1"/>
                </p:cNvSpPr>
                <p:nvPr/>
              </p:nvSpPr>
              <p:spPr bwMode="auto">
                <a:xfrm>
                  <a:off x="2061" y="1940"/>
                  <a:ext cx="18" cy="17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69" name="Oval 790"/>
                <p:cNvSpPr>
                  <a:spLocks noChangeAspect="1" noChangeArrowheads="1"/>
                </p:cNvSpPr>
                <p:nvPr/>
              </p:nvSpPr>
              <p:spPr bwMode="auto">
                <a:xfrm>
                  <a:off x="2063" y="1850"/>
                  <a:ext cx="18" cy="18"/>
                </a:xfrm>
                <a:prstGeom prst="ellipse">
                  <a:avLst/>
                </a:prstGeom>
                <a:solidFill>
                  <a:srgbClr val="FF99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70" name="Oval 791"/>
                <p:cNvSpPr>
                  <a:spLocks noChangeAspect="1" noChangeArrowheads="1"/>
                </p:cNvSpPr>
                <p:nvPr/>
              </p:nvSpPr>
              <p:spPr bwMode="auto">
                <a:xfrm>
                  <a:off x="2135" y="1817"/>
                  <a:ext cx="18" cy="18"/>
                </a:xfrm>
                <a:prstGeom prst="ellipse">
                  <a:avLst/>
                </a:prstGeom>
                <a:solidFill>
                  <a:srgbClr val="3333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71" name="Oval 792"/>
                <p:cNvSpPr>
                  <a:spLocks noChangeAspect="1" noChangeArrowheads="1"/>
                </p:cNvSpPr>
                <p:nvPr/>
              </p:nvSpPr>
              <p:spPr bwMode="auto">
                <a:xfrm>
                  <a:off x="2207" y="1895"/>
                  <a:ext cx="18" cy="18"/>
                </a:xfrm>
                <a:prstGeom prst="ellipse">
                  <a:avLst/>
                </a:prstGeom>
                <a:solidFill>
                  <a:srgbClr val="9933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72" name="Oval 793"/>
                <p:cNvSpPr>
                  <a:spLocks noChangeAspect="1" noChangeArrowheads="1"/>
                </p:cNvSpPr>
                <p:nvPr/>
              </p:nvSpPr>
              <p:spPr bwMode="auto">
                <a:xfrm>
                  <a:off x="2129" y="1971"/>
                  <a:ext cx="17" cy="18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73" name="Oval 79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1" y="1894"/>
                  <a:ext cx="18" cy="17"/>
                </a:xfrm>
                <a:prstGeom prst="ellipse">
                  <a:avLst/>
                </a:prstGeom>
                <a:solidFill>
                  <a:srgbClr val="80008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74" name="Oval 795"/>
                <p:cNvSpPr>
                  <a:spLocks noChangeAspect="1" noChangeArrowheads="1"/>
                </p:cNvSpPr>
                <p:nvPr/>
              </p:nvSpPr>
              <p:spPr bwMode="auto">
                <a:xfrm>
                  <a:off x="2096" y="1826"/>
                  <a:ext cx="18" cy="18"/>
                </a:xfrm>
                <a:prstGeom prst="ellipse">
                  <a:avLst/>
                </a:prstGeom>
                <a:solidFill>
                  <a:srgbClr val="CC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75" name="Oval 796"/>
                <p:cNvSpPr>
                  <a:spLocks noChangeAspect="1" noChangeArrowheads="1"/>
                </p:cNvSpPr>
                <p:nvPr/>
              </p:nvSpPr>
              <p:spPr bwMode="auto">
                <a:xfrm>
                  <a:off x="2170" y="1827"/>
                  <a:ext cx="18" cy="18"/>
                </a:xfrm>
                <a:prstGeom prst="ellipse">
                  <a:avLst/>
                </a:prstGeom>
                <a:solidFill>
                  <a:srgbClr val="FF99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76" name="Oval 797"/>
                <p:cNvSpPr>
                  <a:spLocks noChangeAspect="1" noChangeArrowheads="1"/>
                </p:cNvSpPr>
                <p:nvPr/>
              </p:nvSpPr>
              <p:spPr bwMode="auto">
                <a:xfrm>
                  <a:off x="2197" y="1927"/>
                  <a:ext cx="17" cy="18"/>
                </a:xfrm>
                <a:prstGeom prst="ellipse">
                  <a:avLst/>
                </a:prstGeom>
                <a:solidFill>
                  <a:srgbClr val="80808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77" name="Oval 798"/>
                <p:cNvSpPr>
                  <a:spLocks noChangeAspect="1" noChangeArrowheads="1"/>
                </p:cNvSpPr>
                <p:nvPr/>
              </p:nvSpPr>
              <p:spPr bwMode="auto">
                <a:xfrm>
                  <a:off x="2092" y="1964"/>
                  <a:ext cx="18" cy="17"/>
                </a:xfrm>
                <a:prstGeom prst="ellipse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750" name="Oval 768"/>
              <p:cNvSpPr>
                <a:spLocks noChangeAspect="1" noChangeArrowheads="1"/>
              </p:cNvSpPr>
              <p:nvPr/>
            </p:nvSpPr>
            <p:spPr bwMode="auto">
              <a:xfrm>
                <a:off x="7366577" y="2198062"/>
                <a:ext cx="224270" cy="2189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1" name="Oval 784"/>
              <p:cNvSpPr>
                <a:spLocks noChangeAspect="1" noChangeArrowheads="1"/>
              </p:cNvSpPr>
              <p:nvPr/>
            </p:nvSpPr>
            <p:spPr bwMode="auto">
              <a:xfrm>
                <a:off x="7168692" y="2084354"/>
                <a:ext cx="219873" cy="214781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2" name="Group 801"/>
              <p:cNvGrpSpPr>
                <a:grpSpLocks noChangeAspect="1"/>
              </p:cNvGrpSpPr>
              <p:nvPr/>
            </p:nvGrpSpPr>
            <p:grpSpPr bwMode="auto">
              <a:xfrm>
                <a:off x="7220768" y="1905684"/>
                <a:ext cx="123066" cy="119101"/>
                <a:chOff x="2051" y="1817"/>
                <a:chExt cx="174" cy="172"/>
              </a:xfrm>
            </p:grpSpPr>
            <p:sp>
              <p:nvSpPr>
                <p:cNvPr id="754" name="Oval 803"/>
                <p:cNvSpPr>
                  <a:spLocks noChangeAspect="1" noChangeArrowheads="1"/>
                </p:cNvSpPr>
                <p:nvPr/>
              </p:nvSpPr>
              <p:spPr bwMode="auto">
                <a:xfrm>
                  <a:off x="2198" y="1856"/>
                  <a:ext cx="18" cy="18"/>
                </a:xfrm>
                <a:prstGeom prst="ellipse">
                  <a:avLst/>
                </a:prstGeom>
                <a:solidFill>
                  <a:srgbClr val="00CC99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55" name="Oval 804"/>
                <p:cNvSpPr>
                  <a:spLocks noChangeAspect="1" noChangeArrowheads="1"/>
                </p:cNvSpPr>
                <p:nvPr/>
              </p:nvSpPr>
              <p:spPr bwMode="auto">
                <a:xfrm>
                  <a:off x="2175" y="1962"/>
                  <a:ext cx="17" cy="18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56" name="Oval 805"/>
                <p:cNvSpPr>
                  <a:spLocks noChangeAspect="1" noChangeArrowheads="1"/>
                </p:cNvSpPr>
                <p:nvPr/>
              </p:nvSpPr>
              <p:spPr bwMode="auto">
                <a:xfrm>
                  <a:off x="2061" y="1940"/>
                  <a:ext cx="18" cy="17"/>
                </a:xfrm>
                <a:prstGeom prst="ellipse">
                  <a:avLst/>
                </a:prstGeom>
                <a:solidFill>
                  <a:srgbClr val="FFFF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57" name="Oval 80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3" y="1850"/>
                  <a:ext cx="18" cy="18"/>
                </a:xfrm>
                <a:prstGeom prst="ellipse">
                  <a:avLst/>
                </a:prstGeom>
                <a:solidFill>
                  <a:srgbClr val="FF99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58" name="Oval 807"/>
                <p:cNvSpPr>
                  <a:spLocks noChangeAspect="1" noChangeArrowheads="1"/>
                </p:cNvSpPr>
                <p:nvPr/>
              </p:nvSpPr>
              <p:spPr bwMode="auto">
                <a:xfrm>
                  <a:off x="2135" y="1817"/>
                  <a:ext cx="18" cy="18"/>
                </a:xfrm>
                <a:prstGeom prst="ellipse">
                  <a:avLst/>
                </a:prstGeom>
                <a:solidFill>
                  <a:srgbClr val="3333C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59" name="Oval 808"/>
                <p:cNvSpPr>
                  <a:spLocks noChangeAspect="1" noChangeArrowheads="1"/>
                </p:cNvSpPr>
                <p:nvPr/>
              </p:nvSpPr>
              <p:spPr bwMode="auto">
                <a:xfrm>
                  <a:off x="2207" y="1895"/>
                  <a:ext cx="18" cy="18"/>
                </a:xfrm>
                <a:prstGeom prst="ellipse">
                  <a:avLst/>
                </a:prstGeom>
                <a:solidFill>
                  <a:srgbClr val="9933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60" name="Oval 809"/>
                <p:cNvSpPr>
                  <a:spLocks noChangeAspect="1" noChangeArrowheads="1"/>
                </p:cNvSpPr>
                <p:nvPr/>
              </p:nvSpPr>
              <p:spPr bwMode="auto">
                <a:xfrm>
                  <a:off x="2129" y="1971"/>
                  <a:ext cx="17" cy="18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61" name="Oval 810"/>
                <p:cNvSpPr>
                  <a:spLocks noChangeAspect="1" noChangeArrowheads="1"/>
                </p:cNvSpPr>
                <p:nvPr/>
              </p:nvSpPr>
              <p:spPr bwMode="auto">
                <a:xfrm>
                  <a:off x="2051" y="1894"/>
                  <a:ext cx="18" cy="17"/>
                </a:xfrm>
                <a:prstGeom prst="ellipse">
                  <a:avLst/>
                </a:prstGeom>
                <a:solidFill>
                  <a:srgbClr val="80008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62" name="Oval 811"/>
                <p:cNvSpPr>
                  <a:spLocks noChangeAspect="1" noChangeArrowheads="1"/>
                </p:cNvSpPr>
                <p:nvPr/>
              </p:nvSpPr>
              <p:spPr bwMode="auto">
                <a:xfrm>
                  <a:off x="2096" y="1826"/>
                  <a:ext cx="18" cy="18"/>
                </a:xfrm>
                <a:prstGeom prst="ellipse">
                  <a:avLst/>
                </a:prstGeom>
                <a:solidFill>
                  <a:srgbClr val="CC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63" name="Oval 812"/>
                <p:cNvSpPr>
                  <a:spLocks noChangeAspect="1" noChangeArrowheads="1"/>
                </p:cNvSpPr>
                <p:nvPr/>
              </p:nvSpPr>
              <p:spPr bwMode="auto">
                <a:xfrm>
                  <a:off x="2170" y="1827"/>
                  <a:ext cx="18" cy="18"/>
                </a:xfrm>
                <a:prstGeom prst="ellipse">
                  <a:avLst/>
                </a:prstGeom>
                <a:solidFill>
                  <a:srgbClr val="FF99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64" name="Oval 813"/>
                <p:cNvSpPr>
                  <a:spLocks noChangeAspect="1" noChangeArrowheads="1"/>
                </p:cNvSpPr>
                <p:nvPr/>
              </p:nvSpPr>
              <p:spPr bwMode="auto">
                <a:xfrm>
                  <a:off x="2197" y="1927"/>
                  <a:ext cx="17" cy="18"/>
                </a:xfrm>
                <a:prstGeom prst="ellipse">
                  <a:avLst/>
                </a:prstGeom>
                <a:solidFill>
                  <a:srgbClr val="80808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  <p:sp>
              <p:nvSpPr>
                <p:cNvPr id="765" name="Oval 814"/>
                <p:cNvSpPr>
                  <a:spLocks noChangeAspect="1" noChangeArrowheads="1"/>
                </p:cNvSpPr>
                <p:nvPr/>
              </p:nvSpPr>
              <p:spPr bwMode="auto">
                <a:xfrm>
                  <a:off x="2092" y="1964"/>
                  <a:ext cx="18" cy="17"/>
                </a:xfrm>
                <a:prstGeom prst="ellipse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83119" tIns="41559" rIns="83119" bIns="41559" anchor="ctr"/>
                <a:lstStyle/>
                <a:p>
                  <a:pPr>
                    <a:spcBef>
                      <a:spcPct val="0"/>
                    </a:spcBef>
                  </a:pPr>
                  <a:endParaRPr lang="en-US" sz="27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753" name="Oval 800"/>
              <p:cNvSpPr>
                <a:spLocks noChangeAspect="1" noChangeArrowheads="1"/>
              </p:cNvSpPr>
              <p:nvPr/>
            </p:nvSpPr>
            <p:spPr bwMode="auto">
              <a:xfrm>
                <a:off x="7168692" y="1856939"/>
                <a:ext cx="224270" cy="21899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14" name="TextBox 913"/>
          <p:cNvSpPr txBox="1"/>
          <p:nvPr/>
        </p:nvSpPr>
        <p:spPr>
          <a:xfrm>
            <a:off x="9025280" y="5293777"/>
            <a:ext cx="4023360" cy="104644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dirty="0"/>
              <a:t>Ice loading with lashed or figure 8, Airplane wing shape          Possible galloping</a:t>
            </a:r>
          </a:p>
        </p:txBody>
      </p:sp>
    </p:spTree>
    <p:extLst>
      <p:ext uri="{BB962C8B-B14F-4D97-AF65-F5344CB8AC3E}">
        <p14:creationId xmlns:p14="http://schemas.microsoft.com/office/powerpoint/2010/main" val="3353660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21183" y="348815"/>
            <a:ext cx="10517782" cy="611305"/>
          </a:xfrm>
        </p:spPr>
        <p:txBody>
          <a:bodyPr/>
          <a:lstStyle/>
          <a:p>
            <a:r>
              <a:rPr lang="en-US" sz="3200" dirty="0"/>
              <a:t>ADSS cable reliability – main components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9352" y="1659476"/>
            <a:ext cx="13688607" cy="5221606"/>
          </a:xfrm>
        </p:spPr>
        <p:txBody>
          <a:bodyPr/>
          <a:lstStyle/>
          <a:p>
            <a:r>
              <a:rPr lang="en-US" sz="2400" dirty="0"/>
              <a:t>Fiber</a:t>
            </a:r>
          </a:p>
          <a:p>
            <a:pPr lvl="1"/>
            <a:r>
              <a:rPr lang="en-US" sz="2000" dirty="0"/>
              <a:t>Following recommended installation tensions limits fiber strain</a:t>
            </a:r>
          </a:p>
          <a:p>
            <a:pPr lvl="1"/>
            <a:r>
              <a:rPr lang="en-US" sz="2000" dirty="0"/>
              <a:t>&lt;0.2% strain corresponds to 1% crack growth</a:t>
            </a:r>
          </a:p>
          <a:p>
            <a:pPr lvl="1"/>
            <a:r>
              <a:rPr lang="en-US" sz="2000" dirty="0"/>
              <a:t>Corresponds to 40 year lifetime</a:t>
            </a:r>
          </a:p>
          <a:p>
            <a:pPr lvl="1"/>
            <a:r>
              <a:rPr lang="en-US" sz="2000" dirty="0"/>
              <a:t>No known upper lifetime limit</a:t>
            </a:r>
          </a:p>
          <a:p>
            <a:r>
              <a:rPr lang="en-US" sz="2400" dirty="0"/>
              <a:t>Aramid</a:t>
            </a:r>
          </a:p>
          <a:p>
            <a:pPr lvl="1"/>
            <a:r>
              <a:rPr lang="en-US" sz="2000" dirty="0"/>
              <a:t>No known fatigue mechanism similar to those in metals</a:t>
            </a:r>
          </a:p>
          <a:p>
            <a:r>
              <a:rPr lang="en-US" sz="2400" dirty="0"/>
              <a:t>All materials</a:t>
            </a:r>
          </a:p>
          <a:p>
            <a:pPr lvl="1"/>
            <a:r>
              <a:rPr lang="en-US" sz="1900" dirty="0"/>
              <a:t>Strain is limited to the “elastic” range of the curve, no plastic deformation</a:t>
            </a:r>
          </a:p>
          <a:p>
            <a:r>
              <a:rPr lang="en-US" sz="2400" dirty="0"/>
              <a:t>Inner/Outer polyethylene jacket</a:t>
            </a:r>
          </a:p>
          <a:p>
            <a:pPr lvl="1"/>
            <a:r>
              <a:rPr lang="en-US" sz="2000" dirty="0"/>
              <a:t>Bell Labs/OFS work on polyethylene began in 1947</a:t>
            </a:r>
          </a:p>
          <a:p>
            <a:pPr lvl="1"/>
            <a:r>
              <a:rPr lang="en-US" sz="2000" dirty="0"/>
              <a:t>Deep understanding of various reactions with UV, aging, </a:t>
            </a:r>
            <a:r>
              <a:rPr lang="en-US" sz="2000" dirty="0" err="1"/>
              <a:t>etc</a:t>
            </a:r>
            <a:endParaRPr lang="en-US" sz="2000" dirty="0"/>
          </a:p>
          <a:p>
            <a:pPr lvl="1"/>
            <a:r>
              <a:rPr lang="en-US" sz="2000" dirty="0"/>
              <a:t>View from technical community</a:t>
            </a:r>
          </a:p>
          <a:p>
            <a:pPr lvl="1"/>
            <a:r>
              <a:rPr lang="en-US" sz="2000" dirty="0"/>
              <a:t>“We don’t know when jackets with 2.6% N110 black will degrade … they have not existed long enough for us to find out yet.”  </a:t>
            </a:r>
          </a:p>
          <a:p>
            <a:pPr lvl="1"/>
            <a:r>
              <a:rPr lang="en-US" sz="2000" dirty="0"/>
              <a:t>“Current modern black PE jackets for aerial optical cable will almost certainly be fine long after we’re all dead.” </a:t>
            </a:r>
          </a:p>
          <a:p>
            <a:endParaRPr lang="en-US" sz="2400" dirty="0"/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4345094" y="743473"/>
            <a:ext cx="7627620" cy="814040"/>
          </a:xfrm>
          <a:prstGeom prst="rect">
            <a:avLst/>
          </a:prstGeom>
        </p:spPr>
        <p:txBody>
          <a:bodyPr lIns="109634" tIns="54816" rIns="109634" bIns="54816"/>
          <a:lstStyle>
            <a:lvl1pPr algn="l" defTabSz="1096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969495" y="1692943"/>
            <a:ext cx="6481226" cy="5743516"/>
          </a:xfrm>
          <a:prstGeom prst="rect">
            <a:avLst/>
          </a:prstGeom>
        </p:spPr>
        <p:txBody>
          <a:bodyPr lIns="109634" tIns="54816" rIns="109634" bIns="54816">
            <a:normAutofit/>
          </a:bodyPr>
          <a:lstStyle>
            <a:lvl1pPr marL="274093" indent="-274093" algn="l" defTabSz="10963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266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0452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8625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6806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4990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3169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1350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59525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6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450721" y="2516048"/>
            <a:ext cx="3324461" cy="3283103"/>
            <a:chOff x="2949575" y="1630363"/>
            <a:chExt cx="3325813" cy="3214687"/>
          </a:xfrm>
        </p:grpSpPr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2949575" y="1630363"/>
              <a:ext cx="3325813" cy="321468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1" name="Oval 4" descr="Large checker board"/>
            <p:cNvSpPr>
              <a:spLocks noChangeArrowheads="1"/>
            </p:cNvSpPr>
            <p:nvPr/>
          </p:nvSpPr>
          <p:spPr bwMode="auto">
            <a:xfrm>
              <a:off x="3201193" y="1864519"/>
              <a:ext cx="2822575" cy="2746375"/>
            </a:xfrm>
            <a:prstGeom prst="ellipse">
              <a:avLst/>
            </a:prstGeom>
            <a:pattFill prst="lgCheck">
              <a:fgClr>
                <a:srgbClr val="FAFD0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3332163" y="2017713"/>
              <a:ext cx="2493962" cy="24669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3" name="Oval 6" descr="Outlined diamond"/>
            <p:cNvSpPr>
              <a:spLocks noChangeArrowheads="1"/>
            </p:cNvSpPr>
            <p:nvPr/>
          </p:nvSpPr>
          <p:spPr bwMode="auto">
            <a:xfrm>
              <a:off x="3465513" y="2170113"/>
              <a:ext cx="2228850" cy="2144712"/>
            </a:xfrm>
            <a:prstGeom prst="ellipse">
              <a:avLst/>
            </a:prstGeom>
            <a:pattFill prst="openDmnd">
              <a:fgClr>
                <a:srgbClr val="85004D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822700" y="2335213"/>
              <a:ext cx="574675" cy="519112"/>
            </a:xfrm>
            <a:prstGeom prst="ellipse">
              <a:avLst/>
            </a:prstGeom>
            <a:solidFill>
              <a:srgbClr val="FFAA29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5" name="Oval 8" descr="Small confetti"/>
            <p:cNvSpPr>
              <a:spLocks noChangeArrowheads="1"/>
            </p:cNvSpPr>
            <p:nvPr/>
          </p:nvSpPr>
          <p:spPr bwMode="auto">
            <a:xfrm>
              <a:off x="3908425" y="2406650"/>
              <a:ext cx="404813" cy="379413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4452938" y="2205038"/>
              <a:ext cx="577850" cy="523875"/>
            </a:xfrm>
            <a:prstGeom prst="ellipse">
              <a:avLst/>
            </a:prstGeom>
            <a:solidFill>
              <a:srgbClr val="063DE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7" name="Oval 10" descr="Small confetti"/>
            <p:cNvSpPr>
              <a:spLocks noChangeArrowheads="1"/>
            </p:cNvSpPr>
            <p:nvPr/>
          </p:nvSpPr>
          <p:spPr bwMode="auto">
            <a:xfrm>
              <a:off x="4540250" y="2276475"/>
              <a:ext cx="406400" cy="379413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4071938" y="2732088"/>
              <a:ext cx="1020762" cy="101758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19" name="Oval 12" descr="50%"/>
            <p:cNvSpPr>
              <a:spLocks noChangeArrowheads="1"/>
            </p:cNvSpPr>
            <p:nvPr/>
          </p:nvSpPr>
          <p:spPr bwMode="auto">
            <a:xfrm>
              <a:off x="4359275" y="3022600"/>
              <a:ext cx="460375" cy="444500"/>
            </a:xfrm>
            <a:prstGeom prst="ellipse">
              <a:avLst/>
            </a:prstGeom>
            <a:pattFill prst="pct50">
              <a:fgClr>
                <a:srgbClr val="8EFEE4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20" name="Oval 13"/>
            <p:cNvSpPr>
              <a:spLocks noChangeArrowheads="1"/>
            </p:cNvSpPr>
            <p:nvPr/>
          </p:nvSpPr>
          <p:spPr bwMode="auto">
            <a:xfrm>
              <a:off x="5133975" y="2354263"/>
              <a:ext cx="88900" cy="93662"/>
            </a:xfrm>
            <a:prstGeom prst="ellipse">
              <a:avLst/>
            </a:prstGeom>
            <a:gradFill rotWithShape="0">
              <a:gsLst>
                <a:gs pos="0">
                  <a:srgbClr val="E54807"/>
                </a:gs>
                <a:gs pos="100000">
                  <a:srgbClr val="FF5008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21" name="AutoShape 14"/>
            <p:cNvSpPr>
              <a:spLocks noChangeArrowheads="1"/>
            </p:cNvSpPr>
            <p:nvPr/>
          </p:nvSpPr>
          <p:spPr bwMode="auto">
            <a:xfrm rot="2700000">
              <a:off x="3500438" y="4129088"/>
              <a:ext cx="165100" cy="69850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E54807"/>
                </a:gs>
                <a:gs pos="100000">
                  <a:srgbClr val="FF5008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749800" y="3657600"/>
              <a:ext cx="577850" cy="522288"/>
            </a:xfrm>
            <a:prstGeom prst="ellipse">
              <a:avLst/>
            </a:prstGeom>
            <a:solidFill>
              <a:srgbClr val="EDEDE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23" name="Oval 22" descr="Small confetti"/>
            <p:cNvSpPr>
              <a:spLocks noChangeArrowheads="1"/>
            </p:cNvSpPr>
            <p:nvPr/>
          </p:nvSpPr>
          <p:spPr bwMode="auto">
            <a:xfrm>
              <a:off x="4838700" y="3732213"/>
              <a:ext cx="404813" cy="374650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989513" y="2560638"/>
              <a:ext cx="581025" cy="52387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25" name="Oval 24" descr="Small confetti"/>
            <p:cNvSpPr>
              <a:spLocks noChangeArrowheads="1"/>
            </p:cNvSpPr>
            <p:nvPr/>
          </p:nvSpPr>
          <p:spPr bwMode="auto">
            <a:xfrm>
              <a:off x="5080000" y="2632075"/>
              <a:ext cx="403225" cy="381000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3492500" y="2832100"/>
              <a:ext cx="574675" cy="523875"/>
            </a:xfrm>
            <a:prstGeom prst="ellipse">
              <a:avLst/>
            </a:prstGeom>
            <a:solidFill>
              <a:srgbClr val="00AE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27" name="Oval 34" descr="Small confetti"/>
            <p:cNvSpPr>
              <a:spLocks noChangeArrowheads="1"/>
            </p:cNvSpPr>
            <p:nvPr/>
          </p:nvSpPr>
          <p:spPr bwMode="auto">
            <a:xfrm>
              <a:off x="3579813" y="2908300"/>
              <a:ext cx="406400" cy="374650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28" name="Oval 35"/>
            <p:cNvSpPr>
              <a:spLocks noChangeArrowheads="1"/>
            </p:cNvSpPr>
            <p:nvPr/>
          </p:nvSpPr>
          <p:spPr bwMode="auto">
            <a:xfrm>
              <a:off x="3605213" y="3398838"/>
              <a:ext cx="576262" cy="522287"/>
            </a:xfrm>
            <a:prstGeom prst="ellipse">
              <a:avLst/>
            </a:prstGeom>
            <a:solidFill>
              <a:srgbClr val="1834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29" name="Oval 36" descr="Small confetti"/>
            <p:cNvSpPr>
              <a:spLocks noChangeArrowheads="1"/>
            </p:cNvSpPr>
            <p:nvPr/>
          </p:nvSpPr>
          <p:spPr bwMode="auto">
            <a:xfrm>
              <a:off x="3690938" y="3471863"/>
              <a:ext cx="401637" cy="377825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30" name="Oval 37"/>
            <p:cNvSpPr>
              <a:spLocks noChangeArrowheads="1"/>
            </p:cNvSpPr>
            <p:nvPr/>
          </p:nvSpPr>
          <p:spPr bwMode="auto">
            <a:xfrm>
              <a:off x="4113213" y="3754438"/>
              <a:ext cx="577850" cy="52228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31" name="Oval 38" descr="Small confetti"/>
            <p:cNvSpPr>
              <a:spLocks noChangeArrowheads="1"/>
            </p:cNvSpPr>
            <p:nvPr/>
          </p:nvSpPr>
          <p:spPr bwMode="auto">
            <a:xfrm>
              <a:off x="4202113" y="3827463"/>
              <a:ext cx="398462" cy="379412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32" name="Oval 39"/>
            <p:cNvSpPr>
              <a:spLocks noChangeArrowheads="1"/>
            </p:cNvSpPr>
            <p:nvPr/>
          </p:nvSpPr>
          <p:spPr bwMode="auto">
            <a:xfrm>
              <a:off x="5094288" y="3163888"/>
              <a:ext cx="577850" cy="522287"/>
            </a:xfrm>
            <a:prstGeom prst="ellipse">
              <a:avLst/>
            </a:prstGeom>
            <a:solidFill>
              <a:srgbClr val="D3002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  <a:cs typeface="Arial" pitchFamily="34" charset="0"/>
              </a:endParaRPr>
            </a:p>
          </p:txBody>
        </p:sp>
        <p:sp>
          <p:nvSpPr>
            <p:cNvPr id="33" name="Oval 40" descr="Small confetti"/>
            <p:cNvSpPr>
              <a:spLocks noChangeArrowheads="1"/>
            </p:cNvSpPr>
            <p:nvPr/>
          </p:nvSpPr>
          <p:spPr bwMode="auto">
            <a:xfrm>
              <a:off x="5184775" y="3238500"/>
              <a:ext cx="403225" cy="377825"/>
            </a:xfrm>
            <a:prstGeom prst="ellipse">
              <a:avLst/>
            </a:prstGeom>
            <a:pattFill prst="smConfetti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  <a:cs typeface="Arial" pitchFamily="34" charset="0"/>
              </a:endParaRPr>
            </a:p>
          </p:txBody>
        </p:sp>
        <p:grpSp>
          <p:nvGrpSpPr>
            <p:cNvPr id="34" name="Group 41"/>
            <p:cNvGrpSpPr>
              <a:grpSpLocks/>
            </p:cNvGrpSpPr>
            <p:nvPr/>
          </p:nvGrpSpPr>
          <p:grpSpPr bwMode="auto">
            <a:xfrm>
              <a:off x="4011613" y="2501900"/>
              <a:ext cx="188912" cy="177800"/>
              <a:chOff x="2383" y="1960"/>
              <a:chExt cx="119" cy="112"/>
            </a:xfrm>
          </p:grpSpPr>
          <p:sp>
            <p:nvSpPr>
              <p:cNvPr id="126" name="Oval 42"/>
              <p:cNvSpPr>
                <a:spLocks noChangeArrowheads="1"/>
              </p:cNvSpPr>
              <p:nvPr/>
            </p:nvSpPr>
            <p:spPr bwMode="auto">
              <a:xfrm>
                <a:off x="2416" y="1993"/>
                <a:ext cx="16" cy="16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7" name="Oval 43"/>
              <p:cNvSpPr>
                <a:spLocks noChangeArrowheads="1"/>
              </p:cNvSpPr>
              <p:nvPr/>
            </p:nvSpPr>
            <p:spPr bwMode="auto">
              <a:xfrm>
                <a:off x="2388" y="2029"/>
                <a:ext cx="18" cy="20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8" name="Oval 44"/>
              <p:cNvSpPr>
                <a:spLocks noChangeArrowheads="1"/>
              </p:cNvSpPr>
              <p:nvPr/>
            </p:nvSpPr>
            <p:spPr bwMode="auto">
              <a:xfrm>
                <a:off x="2414" y="1960"/>
                <a:ext cx="14" cy="15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9" name="Oval 45"/>
              <p:cNvSpPr>
                <a:spLocks noChangeArrowheads="1"/>
              </p:cNvSpPr>
              <p:nvPr/>
            </p:nvSpPr>
            <p:spPr bwMode="auto">
              <a:xfrm>
                <a:off x="2383" y="1995"/>
                <a:ext cx="19" cy="18"/>
              </a:xfrm>
              <a:prstGeom prst="ellipse">
                <a:avLst/>
              </a:prstGeom>
              <a:solidFill>
                <a:srgbClr val="F6804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0" name="Oval 46"/>
              <p:cNvSpPr>
                <a:spLocks noChangeArrowheads="1"/>
              </p:cNvSpPr>
              <p:nvPr/>
            </p:nvSpPr>
            <p:spPr bwMode="auto">
              <a:xfrm>
                <a:off x="2421" y="2023"/>
                <a:ext cx="16" cy="17"/>
              </a:xfrm>
              <a:prstGeom prst="ellipse">
                <a:avLst/>
              </a:prstGeom>
              <a:solidFill>
                <a:srgbClr val="7144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1" name="Oval 47"/>
              <p:cNvSpPr>
                <a:spLocks noChangeArrowheads="1"/>
              </p:cNvSpPr>
              <p:nvPr/>
            </p:nvSpPr>
            <p:spPr bwMode="auto">
              <a:xfrm>
                <a:off x="2423" y="2057"/>
                <a:ext cx="19" cy="15"/>
              </a:xfrm>
              <a:prstGeom prst="ellipse">
                <a:avLst/>
              </a:prstGeom>
              <a:solidFill>
                <a:srgbClr val="00AE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2" name="Oval 48"/>
              <p:cNvSpPr>
                <a:spLocks noChangeArrowheads="1"/>
              </p:cNvSpPr>
              <p:nvPr/>
            </p:nvSpPr>
            <p:spPr bwMode="auto">
              <a:xfrm>
                <a:off x="2454" y="1994"/>
                <a:ext cx="15" cy="1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3" name="Oval 49"/>
              <p:cNvSpPr>
                <a:spLocks noChangeArrowheads="1"/>
              </p:cNvSpPr>
              <p:nvPr/>
            </p:nvSpPr>
            <p:spPr bwMode="auto">
              <a:xfrm>
                <a:off x="2488" y="2019"/>
                <a:ext cx="14" cy="17"/>
              </a:xfrm>
              <a:prstGeom prst="ellipse">
                <a:avLst/>
              </a:prstGeom>
              <a:solidFill>
                <a:srgbClr val="FFC5C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4" name="Oval 50"/>
              <p:cNvSpPr>
                <a:spLocks noChangeArrowheads="1"/>
              </p:cNvSpPr>
              <p:nvPr/>
            </p:nvSpPr>
            <p:spPr bwMode="auto">
              <a:xfrm>
                <a:off x="2450" y="1962"/>
                <a:ext cx="16" cy="19"/>
              </a:xfrm>
              <a:prstGeom prst="ellipse">
                <a:avLst/>
              </a:prstGeom>
              <a:solidFill>
                <a:srgbClr val="D3002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5" name="Oval 51"/>
              <p:cNvSpPr>
                <a:spLocks noChangeArrowheads="1"/>
              </p:cNvSpPr>
              <p:nvPr/>
            </p:nvSpPr>
            <p:spPr bwMode="auto">
              <a:xfrm>
                <a:off x="2485" y="1993"/>
                <a:ext cx="15" cy="16"/>
              </a:xfrm>
              <a:prstGeom prst="ellipse">
                <a:avLst/>
              </a:prstGeom>
              <a:solidFill>
                <a:srgbClr val="00DFC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6" name="Oval 52"/>
              <p:cNvSpPr>
                <a:spLocks noChangeArrowheads="1"/>
              </p:cNvSpPr>
              <p:nvPr/>
            </p:nvSpPr>
            <p:spPr bwMode="auto">
              <a:xfrm>
                <a:off x="2455" y="2023"/>
                <a:ext cx="15" cy="17"/>
              </a:xfrm>
              <a:prstGeom prst="ellipse">
                <a:avLst/>
              </a:prstGeom>
              <a:solidFill>
                <a:srgbClr val="F9F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37" name="Oval 53"/>
              <p:cNvSpPr>
                <a:spLocks noChangeArrowheads="1"/>
              </p:cNvSpPr>
              <p:nvPr/>
            </p:nvSpPr>
            <p:spPr bwMode="auto">
              <a:xfrm>
                <a:off x="2458" y="2054"/>
                <a:ext cx="17" cy="15"/>
              </a:xfrm>
              <a:prstGeom prst="ellipse">
                <a:avLst/>
              </a:prstGeom>
              <a:solidFill>
                <a:srgbClr val="B760F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</p:grpSp>
        <p:grpSp>
          <p:nvGrpSpPr>
            <p:cNvPr id="35" name="Group 54"/>
            <p:cNvGrpSpPr>
              <a:grpSpLocks/>
            </p:cNvGrpSpPr>
            <p:nvPr/>
          </p:nvGrpSpPr>
          <p:grpSpPr bwMode="auto">
            <a:xfrm>
              <a:off x="3678238" y="3000375"/>
              <a:ext cx="193675" cy="179388"/>
              <a:chOff x="2173" y="2274"/>
              <a:chExt cx="122" cy="113"/>
            </a:xfrm>
          </p:grpSpPr>
          <p:sp>
            <p:nvSpPr>
              <p:cNvPr id="114" name="Oval 55"/>
              <p:cNvSpPr>
                <a:spLocks noChangeArrowheads="1"/>
              </p:cNvSpPr>
              <p:nvPr/>
            </p:nvSpPr>
            <p:spPr bwMode="auto">
              <a:xfrm>
                <a:off x="2205" y="2307"/>
                <a:ext cx="19" cy="18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5" name="Oval 56"/>
              <p:cNvSpPr>
                <a:spLocks noChangeArrowheads="1"/>
              </p:cNvSpPr>
              <p:nvPr/>
            </p:nvSpPr>
            <p:spPr bwMode="auto">
              <a:xfrm>
                <a:off x="2176" y="2345"/>
                <a:ext cx="19" cy="18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6" name="Oval 57"/>
              <p:cNvSpPr>
                <a:spLocks noChangeArrowheads="1"/>
              </p:cNvSpPr>
              <p:nvPr/>
            </p:nvSpPr>
            <p:spPr bwMode="auto">
              <a:xfrm>
                <a:off x="2203" y="2274"/>
                <a:ext cx="15" cy="1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7" name="Oval 58"/>
              <p:cNvSpPr>
                <a:spLocks noChangeArrowheads="1"/>
              </p:cNvSpPr>
              <p:nvPr/>
            </p:nvSpPr>
            <p:spPr bwMode="auto">
              <a:xfrm>
                <a:off x="2173" y="2311"/>
                <a:ext cx="18" cy="17"/>
              </a:xfrm>
              <a:prstGeom prst="ellipse">
                <a:avLst/>
              </a:prstGeom>
              <a:solidFill>
                <a:srgbClr val="F6804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8" name="Oval 59"/>
              <p:cNvSpPr>
                <a:spLocks noChangeArrowheads="1"/>
              </p:cNvSpPr>
              <p:nvPr/>
            </p:nvSpPr>
            <p:spPr bwMode="auto">
              <a:xfrm>
                <a:off x="2210" y="2337"/>
                <a:ext cx="19" cy="20"/>
              </a:xfrm>
              <a:prstGeom prst="ellipse">
                <a:avLst/>
              </a:prstGeom>
              <a:solidFill>
                <a:srgbClr val="7144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9" name="Oval 60"/>
              <p:cNvSpPr>
                <a:spLocks noChangeArrowheads="1"/>
              </p:cNvSpPr>
              <p:nvPr/>
            </p:nvSpPr>
            <p:spPr bwMode="auto">
              <a:xfrm>
                <a:off x="2214" y="2371"/>
                <a:ext cx="18" cy="16"/>
              </a:xfrm>
              <a:prstGeom prst="ellipse">
                <a:avLst/>
              </a:prstGeom>
              <a:solidFill>
                <a:srgbClr val="00AE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0" name="Oval 61"/>
              <p:cNvSpPr>
                <a:spLocks noChangeArrowheads="1"/>
              </p:cNvSpPr>
              <p:nvPr/>
            </p:nvSpPr>
            <p:spPr bwMode="auto">
              <a:xfrm>
                <a:off x="2242" y="2307"/>
                <a:ext cx="17" cy="1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1" name="Oval 62"/>
              <p:cNvSpPr>
                <a:spLocks noChangeArrowheads="1"/>
              </p:cNvSpPr>
              <p:nvPr/>
            </p:nvSpPr>
            <p:spPr bwMode="auto">
              <a:xfrm>
                <a:off x="2278" y="2335"/>
                <a:ext cx="17" cy="17"/>
              </a:xfrm>
              <a:prstGeom prst="ellipse">
                <a:avLst/>
              </a:prstGeom>
              <a:solidFill>
                <a:srgbClr val="FFC5C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2" name="Oval 63"/>
              <p:cNvSpPr>
                <a:spLocks noChangeArrowheads="1"/>
              </p:cNvSpPr>
              <p:nvPr/>
            </p:nvSpPr>
            <p:spPr bwMode="auto">
              <a:xfrm>
                <a:off x="2240" y="2275"/>
                <a:ext cx="17" cy="19"/>
              </a:xfrm>
              <a:prstGeom prst="ellipse">
                <a:avLst/>
              </a:prstGeom>
              <a:solidFill>
                <a:srgbClr val="D3002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3" name="Oval 64"/>
              <p:cNvSpPr>
                <a:spLocks noChangeArrowheads="1"/>
              </p:cNvSpPr>
              <p:nvPr/>
            </p:nvSpPr>
            <p:spPr bwMode="auto">
              <a:xfrm>
                <a:off x="2272" y="2307"/>
                <a:ext cx="19" cy="18"/>
              </a:xfrm>
              <a:prstGeom prst="ellipse">
                <a:avLst/>
              </a:prstGeom>
              <a:solidFill>
                <a:srgbClr val="00DFC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4" name="Oval 65"/>
              <p:cNvSpPr>
                <a:spLocks noChangeArrowheads="1"/>
              </p:cNvSpPr>
              <p:nvPr/>
            </p:nvSpPr>
            <p:spPr bwMode="auto">
              <a:xfrm>
                <a:off x="2245" y="2336"/>
                <a:ext cx="15" cy="19"/>
              </a:xfrm>
              <a:prstGeom prst="ellipse">
                <a:avLst/>
              </a:prstGeom>
              <a:solidFill>
                <a:srgbClr val="F9F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25" name="Oval 66"/>
              <p:cNvSpPr>
                <a:spLocks noChangeArrowheads="1"/>
              </p:cNvSpPr>
              <p:nvPr/>
            </p:nvSpPr>
            <p:spPr bwMode="auto">
              <a:xfrm>
                <a:off x="2247" y="2367"/>
                <a:ext cx="15" cy="19"/>
              </a:xfrm>
              <a:prstGeom prst="ellipse">
                <a:avLst/>
              </a:prstGeom>
              <a:solidFill>
                <a:srgbClr val="B760F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</p:grpSp>
        <p:grpSp>
          <p:nvGrpSpPr>
            <p:cNvPr id="36" name="Group 67"/>
            <p:cNvGrpSpPr>
              <a:grpSpLocks/>
            </p:cNvGrpSpPr>
            <p:nvPr/>
          </p:nvGrpSpPr>
          <p:grpSpPr bwMode="auto">
            <a:xfrm>
              <a:off x="3798888" y="3565525"/>
              <a:ext cx="190500" cy="184150"/>
              <a:chOff x="2249" y="2630"/>
              <a:chExt cx="120" cy="116"/>
            </a:xfrm>
          </p:grpSpPr>
          <p:sp>
            <p:nvSpPr>
              <p:cNvPr id="102" name="Oval 68"/>
              <p:cNvSpPr>
                <a:spLocks noChangeArrowheads="1"/>
              </p:cNvSpPr>
              <p:nvPr/>
            </p:nvSpPr>
            <p:spPr bwMode="auto">
              <a:xfrm>
                <a:off x="2280" y="2661"/>
                <a:ext cx="17" cy="19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3" name="Oval 69"/>
              <p:cNvSpPr>
                <a:spLocks noChangeArrowheads="1"/>
              </p:cNvSpPr>
              <p:nvPr/>
            </p:nvSpPr>
            <p:spPr bwMode="auto">
              <a:xfrm>
                <a:off x="2251" y="2700"/>
                <a:ext cx="19" cy="17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4" name="Oval 70"/>
              <p:cNvSpPr>
                <a:spLocks noChangeArrowheads="1"/>
              </p:cNvSpPr>
              <p:nvPr/>
            </p:nvSpPr>
            <p:spPr bwMode="auto">
              <a:xfrm>
                <a:off x="2274" y="2630"/>
                <a:ext cx="20" cy="1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5" name="Oval 71"/>
              <p:cNvSpPr>
                <a:spLocks noChangeArrowheads="1"/>
              </p:cNvSpPr>
              <p:nvPr/>
            </p:nvSpPr>
            <p:spPr bwMode="auto">
              <a:xfrm>
                <a:off x="2249" y="2666"/>
                <a:ext cx="15" cy="17"/>
              </a:xfrm>
              <a:prstGeom prst="ellipse">
                <a:avLst/>
              </a:prstGeom>
              <a:solidFill>
                <a:srgbClr val="F6804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6" name="Oval 72"/>
              <p:cNvSpPr>
                <a:spLocks noChangeArrowheads="1"/>
              </p:cNvSpPr>
              <p:nvPr/>
            </p:nvSpPr>
            <p:spPr bwMode="auto">
              <a:xfrm>
                <a:off x="2283" y="2693"/>
                <a:ext cx="18" cy="20"/>
              </a:xfrm>
              <a:prstGeom prst="ellipse">
                <a:avLst/>
              </a:prstGeom>
              <a:solidFill>
                <a:srgbClr val="7144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7" name="Oval 73"/>
              <p:cNvSpPr>
                <a:spLocks noChangeArrowheads="1"/>
              </p:cNvSpPr>
              <p:nvPr/>
            </p:nvSpPr>
            <p:spPr bwMode="auto">
              <a:xfrm>
                <a:off x="2288" y="2725"/>
                <a:ext cx="19" cy="21"/>
              </a:xfrm>
              <a:prstGeom prst="ellipse">
                <a:avLst/>
              </a:prstGeom>
              <a:solidFill>
                <a:srgbClr val="00AE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8" name="Oval 74"/>
              <p:cNvSpPr>
                <a:spLocks noChangeArrowheads="1"/>
              </p:cNvSpPr>
              <p:nvPr/>
            </p:nvSpPr>
            <p:spPr bwMode="auto">
              <a:xfrm>
                <a:off x="2316" y="2664"/>
                <a:ext cx="16" cy="18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9" name="Oval 75"/>
              <p:cNvSpPr>
                <a:spLocks noChangeArrowheads="1"/>
              </p:cNvSpPr>
              <p:nvPr/>
            </p:nvSpPr>
            <p:spPr bwMode="auto">
              <a:xfrm>
                <a:off x="2352" y="2691"/>
                <a:ext cx="17" cy="19"/>
              </a:xfrm>
              <a:prstGeom prst="ellipse">
                <a:avLst/>
              </a:prstGeom>
              <a:solidFill>
                <a:srgbClr val="FFC5C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0" name="Oval 76"/>
              <p:cNvSpPr>
                <a:spLocks noChangeArrowheads="1"/>
              </p:cNvSpPr>
              <p:nvPr/>
            </p:nvSpPr>
            <p:spPr bwMode="auto">
              <a:xfrm>
                <a:off x="2312" y="2632"/>
                <a:ext cx="17" cy="19"/>
              </a:xfrm>
              <a:prstGeom prst="ellipse">
                <a:avLst/>
              </a:prstGeom>
              <a:solidFill>
                <a:srgbClr val="D3002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1" name="Oval 77"/>
              <p:cNvSpPr>
                <a:spLocks noChangeArrowheads="1"/>
              </p:cNvSpPr>
              <p:nvPr/>
            </p:nvSpPr>
            <p:spPr bwMode="auto">
              <a:xfrm>
                <a:off x="2347" y="2664"/>
                <a:ext cx="18" cy="18"/>
              </a:xfrm>
              <a:prstGeom prst="ellipse">
                <a:avLst/>
              </a:prstGeom>
              <a:solidFill>
                <a:srgbClr val="00DFC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2" name="Oval 78"/>
              <p:cNvSpPr>
                <a:spLocks noChangeArrowheads="1"/>
              </p:cNvSpPr>
              <p:nvPr/>
            </p:nvSpPr>
            <p:spPr bwMode="auto">
              <a:xfrm>
                <a:off x="2318" y="2691"/>
                <a:ext cx="19" cy="20"/>
              </a:xfrm>
              <a:prstGeom prst="ellipse">
                <a:avLst/>
              </a:prstGeom>
              <a:solidFill>
                <a:srgbClr val="F9F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3" name="Oval 79"/>
              <p:cNvSpPr>
                <a:spLocks noChangeArrowheads="1"/>
              </p:cNvSpPr>
              <p:nvPr/>
            </p:nvSpPr>
            <p:spPr bwMode="auto">
              <a:xfrm>
                <a:off x="2319" y="2724"/>
                <a:ext cx="19" cy="17"/>
              </a:xfrm>
              <a:prstGeom prst="ellipse">
                <a:avLst/>
              </a:prstGeom>
              <a:solidFill>
                <a:srgbClr val="B760F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</p:grpSp>
        <p:grpSp>
          <p:nvGrpSpPr>
            <p:cNvPr id="37" name="Group 80"/>
            <p:cNvGrpSpPr>
              <a:grpSpLocks/>
            </p:cNvGrpSpPr>
            <p:nvPr/>
          </p:nvGrpSpPr>
          <p:grpSpPr bwMode="auto">
            <a:xfrm>
              <a:off x="4311650" y="3916363"/>
              <a:ext cx="188913" cy="187325"/>
              <a:chOff x="2572" y="2851"/>
              <a:chExt cx="119" cy="118"/>
            </a:xfrm>
          </p:grpSpPr>
          <p:sp>
            <p:nvSpPr>
              <p:cNvPr id="90" name="Oval 81"/>
              <p:cNvSpPr>
                <a:spLocks noChangeArrowheads="1"/>
              </p:cNvSpPr>
              <p:nvPr/>
            </p:nvSpPr>
            <p:spPr bwMode="auto">
              <a:xfrm>
                <a:off x="2604" y="2888"/>
                <a:ext cx="15" cy="16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1" name="Oval 82"/>
              <p:cNvSpPr>
                <a:spLocks noChangeArrowheads="1"/>
              </p:cNvSpPr>
              <p:nvPr/>
            </p:nvSpPr>
            <p:spPr bwMode="auto">
              <a:xfrm>
                <a:off x="2574" y="2924"/>
                <a:ext cx="19" cy="16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2" name="Oval 83"/>
              <p:cNvSpPr>
                <a:spLocks noChangeArrowheads="1"/>
              </p:cNvSpPr>
              <p:nvPr/>
            </p:nvSpPr>
            <p:spPr bwMode="auto">
              <a:xfrm>
                <a:off x="2601" y="2851"/>
                <a:ext cx="16" cy="2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3" name="Oval 84"/>
              <p:cNvSpPr>
                <a:spLocks noChangeArrowheads="1"/>
              </p:cNvSpPr>
              <p:nvPr/>
            </p:nvSpPr>
            <p:spPr bwMode="auto">
              <a:xfrm>
                <a:off x="2572" y="2889"/>
                <a:ext cx="18" cy="18"/>
              </a:xfrm>
              <a:prstGeom prst="ellipse">
                <a:avLst/>
              </a:prstGeom>
              <a:solidFill>
                <a:srgbClr val="F6804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4" name="Oval 85"/>
              <p:cNvSpPr>
                <a:spLocks noChangeArrowheads="1"/>
              </p:cNvSpPr>
              <p:nvPr/>
            </p:nvSpPr>
            <p:spPr bwMode="auto">
              <a:xfrm>
                <a:off x="2609" y="2918"/>
                <a:ext cx="17" cy="17"/>
              </a:xfrm>
              <a:prstGeom prst="ellipse">
                <a:avLst/>
              </a:prstGeom>
              <a:solidFill>
                <a:srgbClr val="7144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5" name="Oval 86"/>
              <p:cNvSpPr>
                <a:spLocks noChangeArrowheads="1"/>
              </p:cNvSpPr>
              <p:nvPr/>
            </p:nvSpPr>
            <p:spPr bwMode="auto">
              <a:xfrm>
                <a:off x="2613" y="2948"/>
                <a:ext cx="17" cy="21"/>
              </a:xfrm>
              <a:prstGeom prst="ellipse">
                <a:avLst/>
              </a:prstGeom>
              <a:solidFill>
                <a:srgbClr val="00AE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6" name="Oval 87"/>
              <p:cNvSpPr>
                <a:spLocks noChangeArrowheads="1"/>
              </p:cNvSpPr>
              <p:nvPr/>
            </p:nvSpPr>
            <p:spPr bwMode="auto">
              <a:xfrm>
                <a:off x="2641" y="2888"/>
                <a:ext cx="15" cy="17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7" name="Oval 88"/>
              <p:cNvSpPr>
                <a:spLocks noChangeArrowheads="1"/>
              </p:cNvSpPr>
              <p:nvPr/>
            </p:nvSpPr>
            <p:spPr bwMode="auto">
              <a:xfrm>
                <a:off x="2676" y="2915"/>
                <a:ext cx="15" cy="19"/>
              </a:xfrm>
              <a:prstGeom prst="ellipse">
                <a:avLst/>
              </a:prstGeom>
              <a:solidFill>
                <a:srgbClr val="FFC5C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8" name="Oval 89"/>
              <p:cNvSpPr>
                <a:spLocks noChangeArrowheads="1"/>
              </p:cNvSpPr>
              <p:nvPr/>
            </p:nvSpPr>
            <p:spPr bwMode="auto">
              <a:xfrm>
                <a:off x="2638" y="2855"/>
                <a:ext cx="16" cy="20"/>
              </a:xfrm>
              <a:prstGeom prst="ellipse">
                <a:avLst/>
              </a:prstGeom>
              <a:solidFill>
                <a:srgbClr val="D3002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9" name="Oval 90"/>
              <p:cNvSpPr>
                <a:spLocks noChangeArrowheads="1"/>
              </p:cNvSpPr>
              <p:nvPr/>
            </p:nvSpPr>
            <p:spPr bwMode="auto">
              <a:xfrm>
                <a:off x="2672" y="2888"/>
                <a:ext cx="16" cy="17"/>
              </a:xfrm>
              <a:prstGeom prst="ellipse">
                <a:avLst/>
              </a:prstGeom>
              <a:solidFill>
                <a:srgbClr val="00DFC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0" name="Oval 91"/>
              <p:cNvSpPr>
                <a:spLocks noChangeArrowheads="1"/>
              </p:cNvSpPr>
              <p:nvPr/>
            </p:nvSpPr>
            <p:spPr bwMode="auto">
              <a:xfrm>
                <a:off x="2643" y="2916"/>
                <a:ext cx="15" cy="19"/>
              </a:xfrm>
              <a:prstGeom prst="ellipse">
                <a:avLst/>
              </a:prstGeom>
              <a:solidFill>
                <a:srgbClr val="F9F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1" name="Oval 92"/>
              <p:cNvSpPr>
                <a:spLocks noChangeArrowheads="1"/>
              </p:cNvSpPr>
              <p:nvPr/>
            </p:nvSpPr>
            <p:spPr bwMode="auto">
              <a:xfrm>
                <a:off x="2646" y="2947"/>
                <a:ext cx="15" cy="18"/>
              </a:xfrm>
              <a:prstGeom prst="ellipse">
                <a:avLst/>
              </a:prstGeom>
              <a:solidFill>
                <a:srgbClr val="B760F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</p:grpSp>
        <p:grpSp>
          <p:nvGrpSpPr>
            <p:cNvPr id="38" name="Group 93"/>
            <p:cNvGrpSpPr>
              <a:grpSpLocks/>
            </p:cNvGrpSpPr>
            <p:nvPr/>
          </p:nvGrpSpPr>
          <p:grpSpPr bwMode="auto">
            <a:xfrm>
              <a:off x="4951413" y="3830638"/>
              <a:ext cx="187325" cy="179387"/>
              <a:chOff x="2975" y="2797"/>
              <a:chExt cx="118" cy="113"/>
            </a:xfrm>
          </p:grpSpPr>
          <p:sp>
            <p:nvSpPr>
              <p:cNvPr id="78" name="Oval 77"/>
              <p:cNvSpPr>
                <a:spLocks noChangeArrowheads="1"/>
              </p:cNvSpPr>
              <p:nvPr/>
            </p:nvSpPr>
            <p:spPr bwMode="auto">
              <a:xfrm>
                <a:off x="3006" y="2831"/>
                <a:ext cx="15" cy="16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9" name="Oval 78"/>
              <p:cNvSpPr>
                <a:spLocks noChangeArrowheads="1"/>
              </p:cNvSpPr>
              <p:nvPr/>
            </p:nvSpPr>
            <p:spPr bwMode="auto">
              <a:xfrm>
                <a:off x="2979" y="2867"/>
                <a:ext cx="13" cy="17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0" name="Oval 79"/>
              <p:cNvSpPr>
                <a:spLocks noChangeArrowheads="1"/>
              </p:cNvSpPr>
              <p:nvPr/>
            </p:nvSpPr>
            <p:spPr bwMode="auto">
              <a:xfrm>
                <a:off x="3000" y="2797"/>
                <a:ext cx="18" cy="16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1" name="Oval 80"/>
              <p:cNvSpPr>
                <a:spLocks noChangeArrowheads="1"/>
              </p:cNvSpPr>
              <p:nvPr/>
            </p:nvSpPr>
            <p:spPr bwMode="auto">
              <a:xfrm>
                <a:off x="2975" y="2835"/>
                <a:ext cx="15" cy="18"/>
              </a:xfrm>
              <a:prstGeom prst="ellipse">
                <a:avLst/>
              </a:prstGeom>
              <a:solidFill>
                <a:srgbClr val="F6804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2" name="Oval 81"/>
              <p:cNvSpPr>
                <a:spLocks noChangeArrowheads="1"/>
              </p:cNvSpPr>
              <p:nvPr/>
            </p:nvSpPr>
            <p:spPr bwMode="auto">
              <a:xfrm>
                <a:off x="3011" y="2862"/>
                <a:ext cx="19" cy="18"/>
              </a:xfrm>
              <a:prstGeom prst="ellipse">
                <a:avLst/>
              </a:prstGeom>
              <a:solidFill>
                <a:srgbClr val="7144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3" name="Oval 82"/>
              <p:cNvSpPr>
                <a:spLocks noChangeArrowheads="1"/>
              </p:cNvSpPr>
              <p:nvPr/>
            </p:nvSpPr>
            <p:spPr bwMode="auto">
              <a:xfrm>
                <a:off x="3014" y="2892"/>
                <a:ext cx="19" cy="18"/>
              </a:xfrm>
              <a:prstGeom prst="ellipse">
                <a:avLst/>
              </a:prstGeom>
              <a:solidFill>
                <a:srgbClr val="00AE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4" name="Oval 83"/>
              <p:cNvSpPr>
                <a:spLocks noChangeArrowheads="1"/>
              </p:cNvSpPr>
              <p:nvPr/>
            </p:nvSpPr>
            <p:spPr bwMode="auto">
              <a:xfrm>
                <a:off x="3043" y="2832"/>
                <a:ext cx="16" cy="19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5" name="Oval 84"/>
              <p:cNvSpPr>
                <a:spLocks noChangeArrowheads="1"/>
              </p:cNvSpPr>
              <p:nvPr/>
            </p:nvSpPr>
            <p:spPr bwMode="auto">
              <a:xfrm>
                <a:off x="3078" y="2859"/>
                <a:ext cx="15" cy="17"/>
              </a:xfrm>
              <a:prstGeom prst="ellipse">
                <a:avLst/>
              </a:prstGeom>
              <a:solidFill>
                <a:srgbClr val="FFC5C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6" name="Oval 85"/>
              <p:cNvSpPr>
                <a:spLocks noChangeArrowheads="1"/>
              </p:cNvSpPr>
              <p:nvPr/>
            </p:nvSpPr>
            <p:spPr bwMode="auto">
              <a:xfrm>
                <a:off x="3041" y="2800"/>
                <a:ext cx="14" cy="16"/>
              </a:xfrm>
              <a:prstGeom prst="ellipse">
                <a:avLst/>
              </a:prstGeom>
              <a:solidFill>
                <a:srgbClr val="D3002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7" name="Oval 86"/>
              <p:cNvSpPr>
                <a:spLocks noChangeArrowheads="1"/>
              </p:cNvSpPr>
              <p:nvPr/>
            </p:nvSpPr>
            <p:spPr bwMode="auto">
              <a:xfrm>
                <a:off x="3072" y="2831"/>
                <a:ext cx="19" cy="16"/>
              </a:xfrm>
              <a:prstGeom prst="ellipse">
                <a:avLst/>
              </a:prstGeom>
              <a:solidFill>
                <a:srgbClr val="00DFC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8" name="Oval 87"/>
              <p:cNvSpPr>
                <a:spLocks noChangeArrowheads="1"/>
              </p:cNvSpPr>
              <p:nvPr/>
            </p:nvSpPr>
            <p:spPr bwMode="auto">
              <a:xfrm>
                <a:off x="3044" y="2861"/>
                <a:ext cx="17" cy="16"/>
              </a:xfrm>
              <a:prstGeom prst="ellipse">
                <a:avLst/>
              </a:prstGeom>
              <a:solidFill>
                <a:srgbClr val="F9F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89" name="Oval 88"/>
              <p:cNvSpPr>
                <a:spLocks noChangeArrowheads="1"/>
              </p:cNvSpPr>
              <p:nvPr/>
            </p:nvSpPr>
            <p:spPr bwMode="auto">
              <a:xfrm>
                <a:off x="3047" y="2889"/>
                <a:ext cx="16" cy="18"/>
              </a:xfrm>
              <a:prstGeom prst="ellipse">
                <a:avLst/>
              </a:prstGeom>
              <a:solidFill>
                <a:srgbClr val="B760F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</p:grpSp>
        <p:grpSp>
          <p:nvGrpSpPr>
            <p:cNvPr id="39" name="Group 106"/>
            <p:cNvGrpSpPr>
              <a:grpSpLocks/>
            </p:cNvGrpSpPr>
            <p:nvPr/>
          </p:nvGrpSpPr>
          <p:grpSpPr bwMode="auto">
            <a:xfrm>
              <a:off x="5297488" y="3348038"/>
              <a:ext cx="190500" cy="179387"/>
              <a:chOff x="3193" y="2493"/>
              <a:chExt cx="120" cy="113"/>
            </a:xfrm>
          </p:grpSpPr>
          <p:sp>
            <p:nvSpPr>
              <p:cNvPr id="66" name="Oval 107"/>
              <p:cNvSpPr>
                <a:spLocks noChangeArrowheads="1"/>
              </p:cNvSpPr>
              <p:nvPr/>
            </p:nvSpPr>
            <p:spPr bwMode="auto">
              <a:xfrm>
                <a:off x="3222" y="2528"/>
                <a:ext cx="18" cy="16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7" name="Oval 108"/>
              <p:cNvSpPr>
                <a:spLocks noChangeArrowheads="1"/>
              </p:cNvSpPr>
              <p:nvPr/>
            </p:nvSpPr>
            <p:spPr bwMode="auto">
              <a:xfrm>
                <a:off x="3196" y="2565"/>
                <a:ext cx="16" cy="16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8" name="Oval 109"/>
              <p:cNvSpPr>
                <a:spLocks noChangeArrowheads="1"/>
              </p:cNvSpPr>
              <p:nvPr/>
            </p:nvSpPr>
            <p:spPr bwMode="auto">
              <a:xfrm>
                <a:off x="3220" y="2493"/>
                <a:ext cx="17" cy="17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9" name="Oval 110"/>
              <p:cNvSpPr>
                <a:spLocks noChangeArrowheads="1"/>
              </p:cNvSpPr>
              <p:nvPr/>
            </p:nvSpPr>
            <p:spPr bwMode="auto">
              <a:xfrm>
                <a:off x="3193" y="2530"/>
                <a:ext cx="16" cy="16"/>
              </a:xfrm>
              <a:prstGeom prst="ellipse">
                <a:avLst/>
              </a:prstGeom>
              <a:solidFill>
                <a:srgbClr val="F6804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0" name="Oval 111"/>
              <p:cNvSpPr>
                <a:spLocks noChangeArrowheads="1"/>
              </p:cNvSpPr>
              <p:nvPr/>
            </p:nvSpPr>
            <p:spPr bwMode="auto">
              <a:xfrm>
                <a:off x="3228" y="2558"/>
                <a:ext cx="15" cy="16"/>
              </a:xfrm>
              <a:prstGeom prst="ellipse">
                <a:avLst/>
              </a:prstGeom>
              <a:solidFill>
                <a:srgbClr val="7144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1" name="Oval 112"/>
              <p:cNvSpPr>
                <a:spLocks noChangeArrowheads="1"/>
              </p:cNvSpPr>
              <p:nvPr/>
            </p:nvSpPr>
            <p:spPr bwMode="auto">
              <a:xfrm>
                <a:off x="3233" y="2589"/>
                <a:ext cx="19" cy="17"/>
              </a:xfrm>
              <a:prstGeom prst="ellipse">
                <a:avLst/>
              </a:prstGeom>
              <a:solidFill>
                <a:srgbClr val="00AE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2" name="Oval 113"/>
              <p:cNvSpPr>
                <a:spLocks noChangeArrowheads="1"/>
              </p:cNvSpPr>
              <p:nvPr/>
            </p:nvSpPr>
            <p:spPr bwMode="auto">
              <a:xfrm>
                <a:off x="3261" y="2530"/>
                <a:ext cx="15" cy="15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3" name="Oval 114"/>
              <p:cNvSpPr>
                <a:spLocks noChangeArrowheads="1"/>
              </p:cNvSpPr>
              <p:nvPr/>
            </p:nvSpPr>
            <p:spPr bwMode="auto">
              <a:xfrm>
                <a:off x="3293" y="2554"/>
                <a:ext cx="20" cy="19"/>
              </a:xfrm>
              <a:prstGeom prst="ellipse">
                <a:avLst/>
              </a:prstGeom>
              <a:solidFill>
                <a:srgbClr val="FFC5C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4" name="Oval 115"/>
              <p:cNvSpPr>
                <a:spLocks noChangeArrowheads="1"/>
              </p:cNvSpPr>
              <p:nvPr/>
            </p:nvSpPr>
            <p:spPr bwMode="auto">
              <a:xfrm>
                <a:off x="3256" y="2496"/>
                <a:ext cx="18" cy="19"/>
              </a:xfrm>
              <a:prstGeom prst="ellipse">
                <a:avLst/>
              </a:prstGeom>
              <a:solidFill>
                <a:srgbClr val="D3002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5" name="Oval 116"/>
              <p:cNvSpPr>
                <a:spLocks noChangeArrowheads="1"/>
              </p:cNvSpPr>
              <p:nvPr/>
            </p:nvSpPr>
            <p:spPr bwMode="auto">
              <a:xfrm>
                <a:off x="3291" y="2530"/>
                <a:ext cx="18" cy="15"/>
              </a:xfrm>
              <a:prstGeom prst="ellipse">
                <a:avLst/>
              </a:prstGeom>
              <a:solidFill>
                <a:srgbClr val="00DFC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6" name="Oval 117"/>
              <p:cNvSpPr>
                <a:spLocks noChangeArrowheads="1"/>
              </p:cNvSpPr>
              <p:nvPr/>
            </p:nvSpPr>
            <p:spPr bwMode="auto">
              <a:xfrm>
                <a:off x="3263" y="2558"/>
                <a:ext cx="15" cy="16"/>
              </a:xfrm>
              <a:prstGeom prst="ellipse">
                <a:avLst/>
              </a:prstGeom>
              <a:solidFill>
                <a:srgbClr val="F9F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77" name="Oval 118"/>
              <p:cNvSpPr>
                <a:spLocks noChangeArrowheads="1"/>
              </p:cNvSpPr>
              <p:nvPr/>
            </p:nvSpPr>
            <p:spPr bwMode="auto">
              <a:xfrm>
                <a:off x="3265" y="2588"/>
                <a:ext cx="16" cy="17"/>
              </a:xfrm>
              <a:prstGeom prst="ellipse">
                <a:avLst/>
              </a:prstGeom>
              <a:solidFill>
                <a:srgbClr val="B760F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</p:grpSp>
        <p:grpSp>
          <p:nvGrpSpPr>
            <p:cNvPr id="40" name="Group 119"/>
            <p:cNvGrpSpPr>
              <a:grpSpLocks/>
            </p:cNvGrpSpPr>
            <p:nvPr/>
          </p:nvGrpSpPr>
          <p:grpSpPr bwMode="auto">
            <a:xfrm>
              <a:off x="5187950" y="2724150"/>
              <a:ext cx="188913" cy="176213"/>
              <a:chOff x="3124" y="2100"/>
              <a:chExt cx="119" cy="111"/>
            </a:xfrm>
          </p:grpSpPr>
          <p:sp>
            <p:nvSpPr>
              <p:cNvPr id="54" name="Oval 120"/>
              <p:cNvSpPr>
                <a:spLocks noChangeArrowheads="1"/>
              </p:cNvSpPr>
              <p:nvPr/>
            </p:nvSpPr>
            <p:spPr bwMode="auto">
              <a:xfrm>
                <a:off x="3156" y="2135"/>
                <a:ext cx="16" cy="16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5" name="Oval 121"/>
              <p:cNvSpPr>
                <a:spLocks noChangeArrowheads="1"/>
              </p:cNvSpPr>
              <p:nvPr/>
            </p:nvSpPr>
            <p:spPr bwMode="auto">
              <a:xfrm>
                <a:off x="3127" y="2170"/>
                <a:ext cx="19" cy="17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6" name="Oval 122"/>
              <p:cNvSpPr>
                <a:spLocks noChangeArrowheads="1"/>
              </p:cNvSpPr>
              <p:nvPr/>
            </p:nvSpPr>
            <p:spPr bwMode="auto">
              <a:xfrm>
                <a:off x="3154" y="2100"/>
                <a:ext cx="16" cy="17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7" name="Oval 123"/>
              <p:cNvSpPr>
                <a:spLocks noChangeArrowheads="1"/>
              </p:cNvSpPr>
              <p:nvPr/>
            </p:nvSpPr>
            <p:spPr bwMode="auto">
              <a:xfrm>
                <a:off x="3124" y="2135"/>
                <a:ext cx="19" cy="19"/>
              </a:xfrm>
              <a:prstGeom prst="ellipse">
                <a:avLst/>
              </a:prstGeom>
              <a:solidFill>
                <a:srgbClr val="F6804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8" name="Oval 124"/>
              <p:cNvSpPr>
                <a:spLocks noChangeArrowheads="1"/>
              </p:cNvSpPr>
              <p:nvPr/>
            </p:nvSpPr>
            <p:spPr bwMode="auto">
              <a:xfrm>
                <a:off x="3162" y="2164"/>
                <a:ext cx="19" cy="17"/>
              </a:xfrm>
              <a:prstGeom prst="ellipse">
                <a:avLst/>
              </a:prstGeom>
              <a:solidFill>
                <a:srgbClr val="7144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9" name="Oval 125"/>
              <p:cNvSpPr>
                <a:spLocks noChangeArrowheads="1"/>
              </p:cNvSpPr>
              <p:nvPr/>
            </p:nvSpPr>
            <p:spPr bwMode="auto">
              <a:xfrm>
                <a:off x="3167" y="2195"/>
                <a:ext cx="16" cy="16"/>
              </a:xfrm>
              <a:prstGeom prst="ellipse">
                <a:avLst/>
              </a:prstGeom>
              <a:solidFill>
                <a:srgbClr val="00AE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0" name="Oval 126"/>
              <p:cNvSpPr>
                <a:spLocks noChangeArrowheads="1"/>
              </p:cNvSpPr>
              <p:nvPr/>
            </p:nvSpPr>
            <p:spPr bwMode="auto">
              <a:xfrm>
                <a:off x="3195" y="2135"/>
                <a:ext cx="15" cy="16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1" name="Oval 127"/>
              <p:cNvSpPr>
                <a:spLocks noChangeArrowheads="1"/>
              </p:cNvSpPr>
              <p:nvPr/>
            </p:nvSpPr>
            <p:spPr bwMode="auto">
              <a:xfrm>
                <a:off x="3228" y="2160"/>
                <a:ext cx="15" cy="18"/>
              </a:xfrm>
              <a:prstGeom prst="ellipse">
                <a:avLst/>
              </a:prstGeom>
              <a:solidFill>
                <a:srgbClr val="FFC5C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2" name="Oval 128"/>
              <p:cNvSpPr>
                <a:spLocks noChangeArrowheads="1"/>
              </p:cNvSpPr>
              <p:nvPr/>
            </p:nvSpPr>
            <p:spPr bwMode="auto">
              <a:xfrm>
                <a:off x="3191" y="2104"/>
                <a:ext cx="16" cy="15"/>
              </a:xfrm>
              <a:prstGeom prst="ellipse">
                <a:avLst/>
              </a:prstGeom>
              <a:solidFill>
                <a:srgbClr val="D3002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3" name="Oval 129"/>
              <p:cNvSpPr>
                <a:spLocks noChangeArrowheads="1"/>
              </p:cNvSpPr>
              <p:nvPr/>
            </p:nvSpPr>
            <p:spPr bwMode="auto">
              <a:xfrm>
                <a:off x="3225" y="2135"/>
                <a:ext cx="16" cy="16"/>
              </a:xfrm>
              <a:prstGeom prst="ellipse">
                <a:avLst/>
              </a:prstGeom>
              <a:solidFill>
                <a:srgbClr val="00DFC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4" name="Oval 130"/>
              <p:cNvSpPr>
                <a:spLocks noChangeArrowheads="1"/>
              </p:cNvSpPr>
              <p:nvPr/>
            </p:nvSpPr>
            <p:spPr bwMode="auto">
              <a:xfrm>
                <a:off x="3196" y="2162"/>
                <a:ext cx="16" cy="18"/>
              </a:xfrm>
              <a:prstGeom prst="ellipse">
                <a:avLst/>
              </a:prstGeom>
              <a:solidFill>
                <a:srgbClr val="F9F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65" name="Oval 131"/>
              <p:cNvSpPr>
                <a:spLocks noChangeArrowheads="1"/>
              </p:cNvSpPr>
              <p:nvPr/>
            </p:nvSpPr>
            <p:spPr bwMode="auto">
              <a:xfrm>
                <a:off x="3198" y="2192"/>
                <a:ext cx="16" cy="18"/>
              </a:xfrm>
              <a:prstGeom prst="ellipse">
                <a:avLst/>
              </a:prstGeom>
              <a:solidFill>
                <a:srgbClr val="B760F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</p:grpSp>
        <p:grpSp>
          <p:nvGrpSpPr>
            <p:cNvPr id="41" name="Group 132"/>
            <p:cNvGrpSpPr>
              <a:grpSpLocks/>
            </p:cNvGrpSpPr>
            <p:nvPr/>
          </p:nvGrpSpPr>
          <p:grpSpPr bwMode="auto">
            <a:xfrm>
              <a:off x="4652963" y="2379663"/>
              <a:ext cx="187325" cy="184150"/>
              <a:chOff x="2787" y="1883"/>
              <a:chExt cx="118" cy="116"/>
            </a:xfrm>
          </p:grpSpPr>
          <p:sp>
            <p:nvSpPr>
              <p:cNvPr id="42" name="Oval 133"/>
              <p:cNvSpPr>
                <a:spLocks noChangeArrowheads="1"/>
              </p:cNvSpPr>
              <p:nvPr/>
            </p:nvSpPr>
            <p:spPr bwMode="auto">
              <a:xfrm>
                <a:off x="2819" y="1917"/>
                <a:ext cx="16" cy="20"/>
              </a:xfrm>
              <a:prstGeom prst="ellipse">
                <a:avLst/>
              </a:prstGeom>
              <a:solidFill>
                <a:srgbClr val="DADAD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3" name="Oval 134"/>
              <p:cNvSpPr>
                <a:spLocks noChangeArrowheads="1"/>
              </p:cNvSpPr>
              <p:nvPr/>
            </p:nvSpPr>
            <p:spPr bwMode="auto">
              <a:xfrm>
                <a:off x="2790" y="1952"/>
                <a:ext cx="18" cy="17"/>
              </a:xfrm>
              <a:prstGeom prst="ellipse">
                <a:avLst/>
              </a:prstGeom>
              <a:solidFill>
                <a:srgbClr val="063DE8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4" name="Oval 135"/>
              <p:cNvSpPr>
                <a:spLocks noChangeArrowheads="1"/>
              </p:cNvSpPr>
              <p:nvPr/>
            </p:nvSpPr>
            <p:spPr bwMode="auto">
              <a:xfrm>
                <a:off x="2816" y="1883"/>
                <a:ext cx="13" cy="1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5" name="Oval 136"/>
              <p:cNvSpPr>
                <a:spLocks noChangeArrowheads="1"/>
              </p:cNvSpPr>
              <p:nvPr/>
            </p:nvSpPr>
            <p:spPr bwMode="auto">
              <a:xfrm>
                <a:off x="2787" y="1920"/>
                <a:ext cx="15" cy="19"/>
              </a:xfrm>
              <a:prstGeom prst="ellipse">
                <a:avLst/>
              </a:prstGeom>
              <a:solidFill>
                <a:srgbClr val="F6804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6" name="Oval 137"/>
              <p:cNvSpPr>
                <a:spLocks noChangeArrowheads="1"/>
              </p:cNvSpPr>
              <p:nvPr/>
            </p:nvSpPr>
            <p:spPr bwMode="auto">
              <a:xfrm>
                <a:off x="2823" y="1947"/>
                <a:ext cx="16" cy="19"/>
              </a:xfrm>
              <a:prstGeom prst="ellipse">
                <a:avLst/>
              </a:prstGeom>
              <a:solidFill>
                <a:srgbClr val="7144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7" name="Oval 138"/>
              <p:cNvSpPr>
                <a:spLocks noChangeArrowheads="1"/>
              </p:cNvSpPr>
              <p:nvPr/>
            </p:nvSpPr>
            <p:spPr bwMode="auto">
              <a:xfrm>
                <a:off x="2827" y="1980"/>
                <a:ext cx="14" cy="19"/>
              </a:xfrm>
              <a:prstGeom prst="ellipse">
                <a:avLst/>
              </a:prstGeom>
              <a:solidFill>
                <a:srgbClr val="00AE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8" name="Oval 139"/>
              <p:cNvSpPr>
                <a:spLocks noChangeArrowheads="1"/>
              </p:cNvSpPr>
              <p:nvPr/>
            </p:nvSpPr>
            <p:spPr bwMode="auto">
              <a:xfrm>
                <a:off x="2856" y="1917"/>
                <a:ext cx="15" cy="20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49" name="Oval 140"/>
              <p:cNvSpPr>
                <a:spLocks noChangeArrowheads="1"/>
              </p:cNvSpPr>
              <p:nvPr/>
            </p:nvSpPr>
            <p:spPr bwMode="auto">
              <a:xfrm>
                <a:off x="2887" y="1945"/>
                <a:ext cx="18" cy="17"/>
              </a:xfrm>
              <a:prstGeom prst="ellipse">
                <a:avLst/>
              </a:prstGeom>
              <a:solidFill>
                <a:srgbClr val="FFC5C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0" name="Oval 141"/>
              <p:cNvSpPr>
                <a:spLocks noChangeArrowheads="1"/>
              </p:cNvSpPr>
              <p:nvPr/>
            </p:nvSpPr>
            <p:spPr bwMode="auto">
              <a:xfrm>
                <a:off x="2849" y="1885"/>
                <a:ext cx="17" cy="18"/>
              </a:xfrm>
              <a:prstGeom prst="ellipse">
                <a:avLst/>
              </a:prstGeom>
              <a:solidFill>
                <a:srgbClr val="D3002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1" name="Oval 142"/>
              <p:cNvSpPr>
                <a:spLocks noChangeArrowheads="1"/>
              </p:cNvSpPr>
              <p:nvPr/>
            </p:nvSpPr>
            <p:spPr bwMode="auto">
              <a:xfrm>
                <a:off x="2885" y="1917"/>
                <a:ext cx="18" cy="20"/>
              </a:xfrm>
              <a:prstGeom prst="ellipse">
                <a:avLst/>
              </a:prstGeom>
              <a:solidFill>
                <a:srgbClr val="00DFC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2" name="Oval 143"/>
              <p:cNvSpPr>
                <a:spLocks noChangeArrowheads="1"/>
              </p:cNvSpPr>
              <p:nvPr/>
            </p:nvSpPr>
            <p:spPr bwMode="auto">
              <a:xfrm>
                <a:off x="2857" y="1947"/>
                <a:ext cx="17" cy="16"/>
              </a:xfrm>
              <a:prstGeom prst="ellipse">
                <a:avLst/>
              </a:prstGeom>
              <a:solidFill>
                <a:srgbClr val="F9FC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53" name="Oval 144"/>
              <p:cNvSpPr>
                <a:spLocks noChangeArrowheads="1"/>
              </p:cNvSpPr>
              <p:nvPr/>
            </p:nvSpPr>
            <p:spPr bwMode="auto">
              <a:xfrm>
                <a:off x="2859" y="1976"/>
                <a:ext cx="17" cy="17"/>
              </a:xfrm>
              <a:prstGeom prst="ellipse">
                <a:avLst/>
              </a:prstGeom>
              <a:solidFill>
                <a:srgbClr val="B760F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9290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33603" y="407278"/>
            <a:ext cx="11355388" cy="742950"/>
          </a:xfrm>
          <a:prstGeom prst="rect">
            <a:avLst/>
          </a:prstGeom>
        </p:spPr>
        <p:txBody>
          <a:bodyPr lIns="91362" tIns="45683" rIns="91362" bIns="45683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Squirrels – ADSS versus lashed armored cables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>
          <a:xfrm>
            <a:off x="175356" y="1424157"/>
            <a:ext cx="8724804" cy="5697203"/>
          </a:xfrm>
        </p:spPr>
        <p:txBody>
          <a:bodyPr/>
          <a:lstStyle/>
          <a:p>
            <a:r>
              <a:rPr lang="en-US" sz="2400" dirty="0"/>
              <a:t>Cables need to last for decades</a:t>
            </a:r>
          </a:p>
          <a:p>
            <a:r>
              <a:rPr lang="en-US" sz="2400" dirty="0"/>
              <a:t>Squirrels will eat through either dielectric or armored cables</a:t>
            </a:r>
          </a:p>
          <a:p>
            <a:pPr lvl="1"/>
            <a:r>
              <a:rPr lang="en-US" sz="2400" dirty="0"/>
              <a:t>Armored cables may take a little longer, but will eventually also need to be replaced</a:t>
            </a:r>
          </a:p>
          <a:p>
            <a:pPr lvl="2"/>
            <a:r>
              <a:rPr lang="en-US" sz="2400" dirty="0"/>
              <a:t>Armored cables have their own concerns – specifically bonding/grounding, and lightning</a:t>
            </a:r>
          </a:p>
          <a:p>
            <a:pPr lvl="1"/>
            <a:r>
              <a:rPr lang="en-US" sz="2400" dirty="0"/>
              <a:t>OFS is familiar with various additives used for “squirrel resistance”.  </a:t>
            </a:r>
          </a:p>
          <a:p>
            <a:pPr lvl="2"/>
            <a:r>
              <a:rPr lang="en-US" sz="2400" dirty="0"/>
              <a:t>We are skeptical of their long-term performance.  </a:t>
            </a:r>
          </a:p>
          <a:p>
            <a:r>
              <a:rPr lang="en-US" sz="2400" dirty="0"/>
              <a:t>OFS’ position for coops</a:t>
            </a:r>
          </a:p>
          <a:p>
            <a:pPr lvl="1"/>
            <a:r>
              <a:rPr lang="en-US" sz="2400" dirty="0"/>
              <a:t>The best defense against squirrels is an effective tree-trimming program</a:t>
            </a:r>
          </a:p>
          <a:p>
            <a:pPr lvl="1"/>
            <a:r>
              <a:rPr lang="en-US" sz="2400" dirty="0"/>
              <a:t>The benefits of dielectric cables outweigh the limited additional time provided by using armored cables</a:t>
            </a:r>
          </a:p>
        </p:txBody>
      </p:sp>
      <p:pic>
        <p:nvPicPr>
          <p:cNvPr id="5122" name="Picture 2" descr="C:\Users\mboxer\AppData\Local\Microsoft\Windows\Temporary Internet Files\Content.IE5\TJ9DR6ID\9909_10_482_web[1].jpg"/>
          <p:cNvPicPr>
            <a:picLocks noGrp="1" noChangeAspect="1" noChangeArrowheads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1185" y="1633236"/>
            <a:ext cx="4248815" cy="283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185" y="4666298"/>
            <a:ext cx="4253864" cy="292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43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Other ADSS performance notes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43840" y="2370120"/>
            <a:ext cx="7223760" cy="3068256"/>
          </a:xfrm>
        </p:spPr>
        <p:txBody>
          <a:bodyPr>
            <a:normAutofit/>
          </a:bodyPr>
          <a:lstStyle/>
          <a:p>
            <a:r>
              <a:rPr lang="en-US" dirty="0"/>
              <a:t>ADSS has small coefficient of thermal expansion vs metal cables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ADSS has small creep vs metal cables</a:t>
            </a:r>
          </a:p>
        </p:txBody>
      </p:sp>
      <p:pic>
        <p:nvPicPr>
          <p:cNvPr id="26626" name="Picture 2" descr="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745" y="2041553"/>
            <a:ext cx="6225308" cy="339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53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659" y="438176"/>
            <a:ext cx="6695481" cy="742465"/>
          </a:xfrm>
        </p:spPr>
        <p:txBody>
          <a:bodyPr/>
          <a:lstStyle/>
          <a:p>
            <a:r>
              <a:rPr lang="en-US" sz="3200" dirty="0"/>
              <a:t>Typical OFS ADSS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" y="1661414"/>
            <a:ext cx="9699489" cy="5993650"/>
          </a:xfrm>
        </p:spPr>
        <p:txBody>
          <a:bodyPr>
            <a:normAutofit/>
          </a:bodyPr>
          <a:lstStyle/>
          <a:p>
            <a:r>
              <a:rPr lang="en-US" sz="2600" dirty="0"/>
              <a:t>Main trunk cables and ultra-long drops</a:t>
            </a:r>
          </a:p>
          <a:p>
            <a:pPr lvl="1"/>
            <a:r>
              <a:rPr lang="en-US" sz="2600" dirty="0" err="1"/>
              <a:t>PowerGuide</a:t>
            </a:r>
            <a:r>
              <a:rPr lang="en-US" sz="2600" dirty="0"/>
              <a:t> DT, Gel-Free ADSS</a:t>
            </a:r>
          </a:p>
          <a:p>
            <a:pPr lvl="1"/>
            <a:r>
              <a:rPr lang="en-US" sz="2600" dirty="0"/>
              <a:t>Lite tension formed wire </a:t>
            </a:r>
            <a:r>
              <a:rPr lang="en-US" sz="2600" dirty="0" err="1"/>
              <a:t>deadends</a:t>
            </a:r>
            <a:r>
              <a:rPr lang="en-US" sz="2600" dirty="0"/>
              <a:t> and tangent clamps</a:t>
            </a:r>
          </a:p>
          <a:p>
            <a:r>
              <a:rPr lang="en-US" sz="2600" dirty="0"/>
              <a:t>Branch and longer span drop cables</a:t>
            </a:r>
          </a:p>
          <a:p>
            <a:pPr lvl="1"/>
            <a:r>
              <a:rPr lang="en-US" sz="2600" dirty="0" err="1"/>
              <a:t>PowerGuide</a:t>
            </a:r>
            <a:r>
              <a:rPr lang="en-US" sz="2600" dirty="0"/>
              <a:t> TTH “To the home”, 9.0 mm</a:t>
            </a:r>
          </a:p>
          <a:p>
            <a:pPr lvl="1"/>
            <a:r>
              <a:rPr lang="en-US" sz="2600" dirty="0"/>
              <a:t>Up to 300-400’ spans, dependent upon sag/tension/loading</a:t>
            </a:r>
          </a:p>
          <a:p>
            <a:pPr lvl="1"/>
            <a:r>
              <a:rPr lang="en-US" sz="2600" dirty="0"/>
              <a:t>PLP 2888 series </a:t>
            </a:r>
            <a:r>
              <a:rPr lang="en-US" sz="2600" dirty="0" err="1"/>
              <a:t>deadends</a:t>
            </a:r>
            <a:r>
              <a:rPr lang="en-US" sz="2600" dirty="0"/>
              <a:t> for shorter spans</a:t>
            </a:r>
          </a:p>
          <a:p>
            <a:pPr lvl="1"/>
            <a:r>
              <a:rPr lang="en-US" sz="2600" dirty="0"/>
              <a:t>Lite tension </a:t>
            </a:r>
            <a:r>
              <a:rPr lang="en-US" sz="2600" dirty="0" err="1"/>
              <a:t>deadends</a:t>
            </a:r>
            <a:r>
              <a:rPr lang="en-US" sz="2600" dirty="0"/>
              <a:t> for longer spans</a:t>
            </a:r>
          </a:p>
          <a:p>
            <a:r>
              <a:rPr lang="en-US" sz="2600" dirty="0"/>
              <a:t>Shorter drops</a:t>
            </a:r>
          </a:p>
          <a:p>
            <a:pPr lvl="1"/>
            <a:r>
              <a:rPr lang="en-US" sz="2600" dirty="0"/>
              <a:t>Mini LT flat drop</a:t>
            </a:r>
          </a:p>
          <a:p>
            <a:pPr lvl="1"/>
            <a:r>
              <a:rPr lang="en-US" sz="2600" dirty="0"/>
              <a:t>Roughly 250’ spans, dependent upon sag/tension/loading</a:t>
            </a:r>
          </a:p>
          <a:p>
            <a:pPr lvl="1"/>
            <a:r>
              <a:rPr lang="en-US" sz="2600" dirty="0"/>
              <a:t>Uses very inexpensive wedge clamp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561183" y="1428678"/>
            <a:ext cx="2636825" cy="1634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699491" y="3487934"/>
            <a:ext cx="2725556" cy="1777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965197" y="5518693"/>
            <a:ext cx="1828801" cy="164592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0127" y="2332067"/>
            <a:ext cx="2590276" cy="91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DE Alon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25047" y="4095561"/>
            <a:ext cx="1820425" cy="5626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7" descr="S6 pg90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6356" y="1262383"/>
            <a:ext cx="1909699" cy="983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040127" y="6303055"/>
            <a:ext cx="2590276" cy="46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64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045" y="320042"/>
            <a:ext cx="9570035" cy="701495"/>
          </a:xfrm>
        </p:spPr>
        <p:txBody>
          <a:bodyPr/>
          <a:lstStyle/>
          <a:p>
            <a:r>
              <a:rPr lang="en-US" sz="3200" dirty="0" err="1"/>
              <a:t>PowerGuide</a:t>
            </a:r>
            <a:r>
              <a:rPr lang="en-US" sz="3200" baseline="30000" dirty="0"/>
              <a:t>®</a:t>
            </a:r>
            <a:r>
              <a:rPr lang="en-US" sz="3200" dirty="0"/>
              <a:t> DT Short Span ADSS Cable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" y="1462442"/>
            <a:ext cx="7071360" cy="63404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cs typeface="Arial" pitchFamily="34" charset="0"/>
              </a:rPr>
              <a:t>Fiber counts to 144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cs typeface="Arial" pitchFamily="34" charset="0"/>
              </a:rPr>
              <a:t>Span lengths 500 feet (150m) or longer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Depending upon loading and sag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cs typeface="Arial" pitchFamily="34" charset="0"/>
              </a:rPr>
              <a:t>World’s first fully qualified gel-free ADSS cable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cs typeface="Arial" pitchFamily="34" charset="0"/>
              </a:rPr>
              <a:t>Qualified to Telcordia GR 20 Core, IEEE 1222, RUS PE 90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cs typeface="Arial" pitchFamily="34" charset="0"/>
              </a:rPr>
              <a:t>OFS deeply involved with standards-setting process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cs typeface="Arial" pitchFamily="34" charset="0"/>
              </a:rPr>
              <a:t>Ideally suited for short span distribution line applications</a:t>
            </a:r>
          </a:p>
        </p:txBody>
      </p:sp>
      <p:pic>
        <p:nvPicPr>
          <p:cNvPr id="10245" name="Picture 5" descr="PowerGuide ShortSpan Crossec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1889760"/>
            <a:ext cx="7152640" cy="496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40979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74241" y="382908"/>
            <a:ext cx="9982201" cy="760094"/>
          </a:xfrm>
        </p:spPr>
        <p:txBody>
          <a:bodyPr/>
          <a:lstStyle/>
          <a:p>
            <a:r>
              <a:rPr lang="en-US" sz="3200" dirty="0" err="1">
                <a:solidFill>
                  <a:schemeClr val="tx1"/>
                </a:solidFill>
              </a:rPr>
              <a:t>PowerGuide</a:t>
            </a:r>
            <a:r>
              <a:rPr lang="en-US" sz="3200" baseline="30000" dirty="0">
                <a:solidFill>
                  <a:schemeClr val="tx1"/>
                </a:solidFill>
              </a:rPr>
              <a:t>® </a:t>
            </a:r>
            <a:r>
              <a:rPr lang="en-US" sz="3200" dirty="0">
                <a:solidFill>
                  <a:schemeClr val="tx1"/>
                </a:solidFill>
              </a:rPr>
              <a:t>TTH ADSS Cable</a:t>
            </a:r>
          </a:p>
        </p:txBody>
      </p:sp>
      <p:sp>
        <p:nvSpPr>
          <p:cNvPr id="11267" name="Rectangle 1027"/>
          <p:cNvSpPr>
            <a:spLocks noChangeArrowheads="1"/>
          </p:cNvSpPr>
          <p:nvPr/>
        </p:nvSpPr>
        <p:spPr bwMode="auto">
          <a:xfrm>
            <a:off x="1097280" y="3383281"/>
            <a:ext cx="11826240" cy="53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3" tIns="65306" rIns="130613" bIns="65306">
            <a:spAutoFit/>
          </a:bodyPr>
          <a:lstStyle/>
          <a:p>
            <a:pPr eaLnBrk="0" hangingPunct="0">
              <a:lnSpc>
                <a:spcPct val="120000"/>
              </a:lnSpc>
              <a:buClr>
                <a:schemeClr val="tx2"/>
              </a:buClr>
              <a:buSzPct val="75000"/>
              <a:buFont typeface="Wingdings 2" pitchFamily="18" charset="2"/>
              <a:buChar char="î"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1268" name="Rectangle 1028"/>
          <p:cNvSpPr>
            <a:spLocks noChangeArrowheads="1"/>
          </p:cNvSpPr>
          <p:nvPr/>
        </p:nvSpPr>
        <p:spPr bwMode="auto">
          <a:xfrm>
            <a:off x="106681" y="2890294"/>
            <a:ext cx="7675882" cy="2975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3" tIns="65306" rIns="130613" bIns="65306">
            <a:spAutoFit/>
          </a:bodyPr>
          <a:lstStyle/>
          <a:p>
            <a:pPr marL="1110266" lvl="1" indent="-457200" eaLnBrk="0" hangingPunct="0">
              <a:lnSpc>
                <a:spcPct val="110000"/>
              </a:lnSpc>
              <a:buClr>
                <a:schemeClr val="tx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TTH - “To the Home”</a:t>
            </a:r>
          </a:p>
          <a:p>
            <a:pPr marL="1061233" lvl="1" indent="-408167" eaLnBrk="0" hangingPunct="0">
              <a:lnSpc>
                <a:spcPct val="110000"/>
              </a:lnSpc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Max fiber count, 30</a:t>
            </a:r>
          </a:p>
          <a:p>
            <a:pPr marL="1061233" lvl="1" indent="-408167" eaLnBrk="0" hangingPunct="0">
              <a:lnSpc>
                <a:spcPct val="110000"/>
              </a:lnSpc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6 fibers per tube – 2.0mm Tubes</a:t>
            </a:r>
          </a:p>
          <a:p>
            <a:pPr marL="1061233" lvl="1" indent="-408167" eaLnBrk="0" hangingPunct="0">
              <a:lnSpc>
                <a:spcPct val="110000"/>
              </a:lnSpc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Typical span lengths to 80 meters</a:t>
            </a:r>
          </a:p>
          <a:p>
            <a:pPr marL="1061233" lvl="1" indent="-408167" eaLnBrk="0" hangingPunct="0">
              <a:lnSpc>
                <a:spcPct val="110000"/>
              </a:lnSpc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Single jacket for drop type applications</a:t>
            </a:r>
          </a:p>
          <a:p>
            <a:pPr marL="1061233" lvl="1" indent="-408167" eaLnBrk="0" hangingPunct="0">
              <a:lnSpc>
                <a:spcPct val="110000"/>
              </a:lnSpc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Very inexpensive hardware</a:t>
            </a:r>
          </a:p>
        </p:txBody>
      </p:sp>
      <p:pic>
        <p:nvPicPr>
          <p:cNvPr id="11269" name="Picture 1029" descr="PowerGuide TTH Cable Crossec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9680" y="2172652"/>
            <a:ext cx="6827520" cy="441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2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48F86-3D78-499C-A7FA-3F797AF43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0" y="285490"/>
            <a:ext cx="12618720" cy="1058914"/>
          </a:xfrm>
        </p:spPr>
        <p:txBody>
          <a:bodyPr>
            <a:normAutofit/>
          </a:bodyPr>
          <a:lstStyle/>
          <a:p>
            <a:r>
              <a:rPr lang="en-US" sz="3200" dirty="0"/>
              <a:t>Different fiber types do different jobs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4E8E33-61D7-41A2-B6DF-95DF4E89E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73" y="2480310"/>
            <a:ext cx="3889406" cy="29138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AD0379-788C-413F-AFC0-1DC3F0A167A4}"/>
              </a:ext>
            </a:extLst>
          </p:cNvPr>
          <p:cNvSpPr txBox="1"/>
          <p:nvPr/>
        </p:nvSpPr>
        <p:spPr>
          <a:xfrm>
            <a:off x="350497" y="6427071"/>
            <a:ext cx="304423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dirty="0"/>
              <a:t>G.652.D/G.657A1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101DC3-EACD-4C2A-9001-6171BE234FE9}"/>
              </a:ext>
            </a:extLst>
          </p:cNvPr>
          <p:cNvSpPr txBox="1"/>
          <p:nvPr/>
        </p:nvSpPr>
        <p:spPr>
          <a:xfrm>
            <a:off x="160473" y="1756724"/>
            <a:ext cx="389529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dirty="0"/>
              <a:t>Network core and drops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7DCC93-D0BD-4747-B9FF-B672DED596B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792" y="2106878"/>
            <a:ext cx="2535408" cy="2621279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A110B6-FD03-42D7-9055-31CAC3C6E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363" y="4917633"/>
            <a:ext cx="2078207" cy="14547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F18E79-DAB1-4705-86F3-86A9E36A7B45}"/>
              </a:ext>
            </a:extLst>
          </p:cNvPr>
          <p:cNvSpPr txBox="1"/>
          <p:nvPr/>
        </p:nvSpPr>
        <p:spPr>
          <a:xfrm>
            <a:off x="4587926" y="1190027"/>
            <a:ext cx="2732928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dirty="0"/>
              <a:t>Cabinets, boxes,</a:t>
            </a:r>
          </a:p>
          <a:p>
            <a:pPr algn="ctr"/>
            <a:r>
              <a:rPr lang="en-US" sz="2880" dirty="0"/>
              <a:t>closures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016495-CF82-4CC1-9F7B-4346FFEA4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203" y="1965556"/>
            <a:ext cx="2723413" cy="20425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259789-142E-4045-B152-4BDEE998F1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0483010" y="2511460"/>
            <a:ext cx="4496020" cy="33720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3E469E-884F-4548-B302-37B0C4432C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4439" y="4114801"/>
            <a:ext cx="3083022" cy="23122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4D031E-9948-4F75-80AF-59ACFD4C6F47}"/>
              </a:ext>
            </a:extLst>
          </p:cNvPr>
          <p:cNvSpPr txBox="1"/>
          <p:nvPr/>
        </p:nvSpPr>
        <p:spPr>
          <a:xfrm>
            <a:off x="4404490" y="6448645"/>
            <a:ext cx="3044231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dirty="0"/>
              <a:t>G.652.D/G.657A2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B2112C-DA2E-4C3C-A8F3-6EA2C7269C79}"/>
              </a:ext>
            </a:extLst>
          </p:cNvPr>
          <p:cNvSpPr txBox="1"/>
          <p:nvPr/>
        </p:nvSpPr>
        <p:spPr>
          <a:xfrm>
            <a:off x="10657223" y="6455173"/>
            <a:ext cx="158870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dirty="0"/>
              <a:t>G.657B3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DB017D-8D37-4A74-9BE6-8680071A95FC}"/>
              </a:ext>
            </a:extLst>
          </p:cNvPr>
          <p:cNvSpPr txBox="1"/>
          <p:nvPr/>
        </p:nvSpPr>
        <p:spPr>
          <a:xfrm>
            <a:off x="9294685" y="1285064"/>
            <a:ext cx="381386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80" dirty="0"/>
              <a:t>In homes and buildings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2DA1C21-CDA8-4D7C-8391-62D93DE15BC0}"/>
              </a:ext>
            </a:extLst>
          </p:cNvPr>
          <p:cNvSpPr/>
          <p:nvPr/>
        </p:nvSpPr>
        <p:spPr>
          <a:xfrm>
            <a:off x="2845188" y="6427070"/>
            <a:ext cx="662326" cy="590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BB6B055-F27E-4D62-8A41-3DBA2AF07F78}"/>
              </a:ext>
            </a:extLst>
          </p:cNvPr>
          <p:cNvSpPr/>
          <p:nvPr/>
        </p:nvSpPr>
        <p:spPr>
          <a:xfrm>
            <a:off x="6812586" y="6482951"/>
            <a:ext cx="662326" cy="590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D5586D-712A-4B68-BEC6-2F4BB6D2B708}"/>
              </a:ext>
            </a:extLst>
          </p:cNvPr>
          <p:cNvSpPr/>
          <p:nvPr/>
        </p:nvSpPr>
        <p:spPr>
          <a:xfrm>
            <a:off x="11674587" y="6448643"/>
            <a:ext cx="662326" cy="5909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</p:spTree>
    <p:extLst>
      <p:ext uri="{BB962C8B-B14F-4D97-AF65-F5344CB8AC3E}">
        <p14:creationId xmlns:p14="http://schemas.microsoft.com/office/powerpoint/2010/main" val="271867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2174241" y="398150"/>
            <a:ext cx="9982201" cy="760094"/>
          </a:xfrm>
          <a:prstGeom prst="rect">
            <a:avLst/>
          </a:prstGeom>
        </p:spPr>
        <p:txBody>
          <a:bodyPr/>
          <a:lstStyle>
            <a:lvl1pPr algn="l" defTabSz="1096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Mini LT Drop Cable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360925" y="957461"/>
            <a:ext cx="3585281" cy="32267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18847" y="4811910"/>
            <a:ext cx="5078118" cy="92035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16280" y="1645921"/>
            <a:ext cx="8153400" cy="2392680"/>
          </a:xfrm>
        </p:spPr>
        <p:txBody>
          <a:bodyPr/>
          <a:lstStyle/>
          <a:p>
            <a:r>
              <a:rPr lang="en-US" sz="2800" dirty="0"/>
              <a:t>Flat drop</a:t>
            </a:r>
          </a:p>
          <a:p>
            <a:r>
              <a:rPr lang="en-US" sz="2800" dirty="0"/>
              <a:t>Typically uses Belden/PPC drop deadend</a:t>
            </a:r>
          </a:p>
          <a:p>
            <a:r>
              <a:rPr lang="en-US" sz="2800" dirty="0"/>
              <a:t>PLP has formed wire  deadend</a:t>
            </a:r>
          </a:p>
          <a:p>
            <a:r>
              <a:rPr lang="en-US" sz="2800" dirty="0"/>
              <a:t>MRCL – 300 </a:t>
            </a:r>
            <a:r>
              <a:rPr lang="en-US" sz="2800" dirty="0" err="1"/>
              <a:t>lbs</a:t>
            </a:r>
            <a:endParaRPr lang="en-U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038601"/>
            <a:ext cx="8374380" cy="278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6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025" y="464478"/>
            <a:ext cx="5539917" cy="861925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Terminals and closures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B93ED8-0A28-144B-8090-401152FB9154}" type="slidenum">
              <a:rPr lang="en-US" smtClean="0"/>
              <a:t>31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66825" y="2072903"/>
            <a:ext cx="8313295" cy="4487282"/>
          </a:xfrm>
        </p:spPr>
        <p:txBody>
          <a:bodyPr/>
          <a:lstStyle/>
          <a:p>
            <a:r>
              <a:rPr lang="en-US" sz="2800" dirty="0" err="1"/>
              <a:t>SlimBox</a:t>
            </a:r>
            <a:r>
              <a:rPr lang="en-US" sz="2800" dirty="0"/>
              <a:t> Drop Terminal</a:t>
            </a:r>
          </a:p>
          <a:p>
            <a:pPr lvl="1"/>
            <a:r>
              <a:rPr lang="en-US" dirty="0"/>
              <a:t>Spliced or pre-connectorized drops</a:t>
            </a:r>
          </a:p>
          <a:p>
            <a:pPr lvl="1"/>
            <a:r>
              <a:rPr lang="en-US" dirty="0"/>
              <a:t>Holds splitters</a:t>
            </a:r>
          </a:p>
          <a:p>
            <a:pPr lvl="1"/>
            <a:r>
              <a:rPr lang="en-US" dirty="0"/>
              <a:t>Designed specifically for ADSS drop applications</a:t>
            </a:r>
          </a:p>
          <a:p>
            <a:pPr lvl="1"/>
            <a:r>
              <a:rPr lang="en-US" dirty="0"/>
              <a:t>Cost effective</a:t>
            </a:r>
          </a:p>
          <a:p>
            <a:pPr marL="652557" lvl="1" indent="0">
              <a:buNone/>
            </a:pPr>
            <a:endParaRPr lang="en-US" dirty="0"/>
          </a:p>
          <a:p>
            <a:r>
              <a:rPr lang="en-US" sz="2800" dirty="0"/>
              <a:t>Standard fiber optic closure</a:t>
            </a:r>
          </a:p>
          <a:p>
            <a:pPr lvl="1"/>
            <a:r>
              <a:rPr lang="en-US" dirty="0"/>
              <a:t>For longer span applications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81025" y="1613648"/>
            <a:ext cx="2415887" cy="300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johngeorge\Documents\JEG Work Current\Slimbox Drop terminal\Photos Drop Terminal\130205-FoxDropTerm_04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33"/>
          <a:stretch/>
        </p:blipFill>
        <p:spPr bwMode="auto">
          <a:xfrm rot="10800000">
            <a:off x="8763699" y="1613646"/>
            <a:ext cx="2768497" cy="30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0221" y="5503475"/>
            <a:ext cx="3894269" cy="212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51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7680" y="1631260"/>
            <a:ext cx="8702040" cy="1828220"/>
          </a:xfrm>
        </p:spPr>
        <p:txBody>
          <a:bodyPr/>
          <a:lstStyle/>
          <a:p>
            <a:r>
              <a:rPr lang="en-US" sz="2800" dirty="0"/>
              <a:t>Common mounting methods</a:t>
            </a:r>
          </a:p>
          <a:p>
            <a:pPr lvl="1"/>
            <a:r>
              <a:rPr lang="en-US" sz="2300" dirty="0"/>
              <a:t>Pole mounting</a:t>
            </a:r>
          </a:p>
          <a:p>
            <a:pPr lvl="1"/>
            <a:r>
              <a:rPr lang="en-US" sz="2300" dirty="0"/>
              <a:t>Deadend mounting</a:t>
            </a:r>
          </a:p>
          <a:p>
            <a:pPr lvl="2"/>
            <a:r>
              <a:rPr lang="en-US" sz="2100" dirty="0"/>
              <a:t>If deadend mounting, formed wire hardware is typically used</a:t>
            </a:r>
          </a:p>
          <a:p>
            <a:endParaRPr 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3076" y="421672"/>
            <a:ext cx="7532727" cy="504303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More ADSS terminal and closure detail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066" y="662940"/>
            <a:ext cx="2923156" cy="24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251253" y="3231415"/>
            <a:ext cx="3310361" cy="738589"/>
          </a:xfrm>
          <a:prstGeom prst="rect">
            <a:avLst/>
          </a:prstGeom>
          <a:noFill/>
        </p:spPr>
        <p:txBody>
          <a:bodyPr wrap="square" lIns="91362" tIns="45683" rIns="91362" bIns="45683" rtlCol="0">
            <a:spAutoFit/>
          </a:bodyPr>
          <a:lstStyle/>
          <a:p>
            <a:pPr algn="ctr"/>
            <a:r>
              <a:rPr lang="en-US" sz="2100" dirty="0"/>
              <a:t>OFS </a:t>
            </a:r>
            <a:r>
              <a:rPr lang="en-US" sz="2100" dirty="0" err="1"/>
              <a:t>SlimBox</a:t>
            </a:r>
            <a:r>
              <a:rPr lang="en-US" sz="2100" dirty="0"/>
              <a:t> Drop Terminal mounted on a pole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27" y="4490896"/>
            <a:ext cx="3876057" cy="290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044" y="4373907"/>
            <a:ext cx="4032042" cy="302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823026" y="5409380"/>
            <a:ext cx="2016013" cy="1708085"/>
          </a:xfrm>
          <a:prstGeom prst="rect">
            <a:avLst/>
          </a:prstGeom>
          <a:noFill/>
        </p:spPr>
        <p:txBody>
          <a:bodyPr wrap="square" lIns="91362" tIns="45683" rIns="91362" bIns="45683" rtlCol="0">
            <a:spAutoFit/>
          </a:bodyPr>
          <a:lstStyle/>
          <a:p>
            <a:pPr algn="ctr"/>
            <a:r>
              <a:rPr lang="en-US" sz="2100" dirty="0"/>
              <a:t>PLP closures attached to a deadend.  Photos courtesy PLP</a:t>
            </a:r>
          </a:p>
        </p:txBody>
      </p:sp>
    </p:spTree>
    <p:extLst>
      <p:ext uri="{BB962C8B-B14F-4D97-AF65-F5344CB8AC3E}">
        <p14:creationId xmlns:p14="http://schemas.microsoft.com/office/powerpoint/2010/main" val="4277040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87883" y="436805"/>
            <a:ext cx="5120637" cy="100584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Splice and Slack Storage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(Cable Mount) </a:t>
            </a:r>
          </a:p>
        </p:txBody>
      </p:sp>
      <p:pic>
        <p:nvPicPr>
          <p:cNvPr id="261123" name="Picture 3" descr="Storage1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582" y="3545765"/>
            <a:ext cx="6905456" cy="416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36880" y="1136081"/>
            <a:ext cx="8229601" cy="595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480" y="2103120"/>
            <a:ext cx="8491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ADSS snowshoes often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Storage is done on either side of the pole (instead of in the span)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OFS provides a rule of thumb of 150’ per pole (37.5’ x 2, each side)</a:t>
            </a:r>
          </a:p>
        </p:txBody>
      </p:sp>
    </p:spTree>
    <p:extLst>
      <p:ext uri="{BB962C8B-B14F-4D97-AF65-F5344CB8AC3E}">
        <p14:creationId xmlns:p14="http://schemas.microsoft.com/office/powerpoint/2010/main" val="361583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Line 2"/>
          <p:cNvSpPr>
            <a:spLocks noChangeShapeType="1"/>
          </p:cNvSpPr>
          <p:nvPr/>
        </p:nvSpPr>
        <p:spPr bwMode="auto">
          <a:xfrm>
            <a:off x="2316480" y="4389128"/>
            <a:ext cx="0" cy="857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2" tIns="65291" rIns="130582" bIns="65291" anchor="ctr"/>
          <a:lstStyle/>
          <a:p>
            <a:endParaRPr lang="en-US"/>
          </a:p>
        </p:txBody>
      </p:sp>
      <p:sp>
        <p:nvSpPr>
          <p:cNvPr id="172035" name="Line 3"/>
          <p:cNvSpPr>
            <a:spLocks noChangeShapeType="1"/>
          </p:cNvSpPr>
          <p:nvPr/>
        </p:nvSpPr>
        <p:spPr bwMode="auto">
          <a:xfrm>
            <a:off x="2872740" y="4429126"/>
            <a:ext cx="0" cy="8115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2" tIns="65291" rIns="130582" bIns="65291" anchor="ctr"/>
          <a:lstStyle/>
          <a:p>
            <a:endParaRPr lang="en-US"/>
          </a:p>
        </p:txBody>
      </p:sp>
      <p:grpSp>
        <p:nvGrpSpPr>
          <p:cNvPr id="172036" name="Group 4"/>
          <p:cNvGrpSpPr>
            <a:grpSpLocks/>
          </p:cNvGrpSpPr>
          <p:nvPr/>
        </p:nvGrpSpPr>
        <p:grpSpPr bwMode="auto">
          <a:xfrm>
            <a:off x="2316489" y="4349114"/>
            <a:ext cx="574041" cy="891540"/>
            <a:chOff x="2352" y="2283"/>
            <a:chExt cx="226" cy="468"/>
          </a:xfrm>
        </p:grpSpPr>
        <p:sp>
          <p:nvSpPr>
            <p:cNvPr id="172037" name="Freeform 5"/>
            <p:cNvSpPr>
              <a:spLocks/>
            </p:cNvSpPr>
            <p:nvPr/>
          </p:nvSpPr>
          <p:spPr bwMode="auto">
            <a:xfrm>
              <a:off x="2352" y="2283"/>
              <a:ext cx="226" cy="46"/>
            </a:xfrm>
            <a:custGeom>
              <a:avLst/>
              <a:gdLst>
                <a:gd name="T0" fmla="*/ 0 w 226"/>
                <a:gd name="T1" fmla="*/ 18 h 46"/>
                <a:gd name="T2" fmla="*/ 12 w 226"/>
                <a:gd name="T3" fmla="*/ 9 h 46"/>
                <a:gd name="T4" fmla="*/ 21 w 226"/>
                <a:gd name="T5" fmla="*/ 6 h 46"/>
                <a:gd name="T6" fmla="*/ 36 w 226"/>
                <a:gd name="T7" fmla="*/ 3 h 46"/>
                <a:gd name="T8" fmla="*/ 45 w 226"/>
                <a:gd name="T9" fmla="*/ 0 h 46"/>
                <a:gd name="T10" fmla="*/ 54 w 226"/>
                <a:gd name="T11" fmla="*/ 0 h 46"/>
                <a:gd name="T12" fmla="*/ 63 w 226"/>
                <a:gd name="T13" fmla="*/ 0 h 46"/>
                <a:gd name="T14" fmla="*/ 78 w 226"/>
                <a:gd name="T15" fmla="*/ 0 h 46"/>
                <a:gd name="T16" fmla="*/ 90 w 226"/>
                <a:gd name="T17" fmla="*/ 3 h 46"/>
                <a:gd name="T18" fmla="*/ 102 w 226"/>
                <a:gd name="T19" fmla="*/ 3 h 46"/>
                <a:gd name="T20" fmla="*/ 111 w 226"/>
                <a:gd name="T21" fmla="*/ 6 h 46"/>
                <a:gd name="T22" fmla="*/ 120 w 226"/>
                <a:gd name="T23" fmla="*/ 15 h 46"/>
                <a:gd name="T24" fmla="*/ 129 w 226"/>
                <a:gd name="T25" fmla="*/ 18 h 46"/>
                <a:gd name="T26" fmla="*/ 144 w 226"/>
                <a:gd name="T27" fmla="*/ 21 h 46"/>
                <a:gd name="T28" fmla="*/ 153 w 226"/>
                <a:gd name="T29" fmla="*/ 30 h 46"/>
                <a:gd name="T30" fmla="*/ 162 w 226"/>
                <a:gd name="T31" fmla="*/ 33 h 46"/>
                <a:gd name="T32" fmla="*/ 171 w 226"/>
                <a:gd name="T33" fmla="*/ 36 h 46"/>
                <a:gd name="T34" fmla="*/ 180 w 226"/>
                <a:gd name="T35" fmla="*/ 36 h 46"/>
                <a:gd name="T36" fmla="*/ 189 w 226"/>
                <a:gd name="T37" fmla="*/ 36 h 46"/>
                <a:gd name="T38" fmla="*/ 210 w 226"/>
                <a:gd name="T39" fmla="*/ 39 h 46"/>
                <a:gd name="T40" fmla="*/ 225 w 226"/>
                <a:gd name="T41" fmla="*/ 39 h 46"/>
                <a:gd name="T42" fmla="*/ 222 w 226"/>
                <a:gd name="T43" fmla="*/ 39 h 46"/>
                <a:gd name="T44" fmla="*/ 225 w 226"/>
                <a:gd name="T45" fmla="*/ 39 h 46"/>
                <a:gd name="T46" fmla="*/ 216 w 226"/>
                <a:gd name="T47" fmla="*/ 42 h 46"/>
                <a:gd name="T48" fmla="*/ 207 w 226"/>
                <a:gd name="T49" fmla="*/ 42 h 46"/>
                <a:gd name="T50" fmla="*/ 198 w 226"/>
                <a:gd name="T51" fmla="*/ 45 h 46"/>
                <a:gd name="T52" fmla="*/ 189 w 226"/>
                <a:gd name="T53" fmla="*/ 45 h 46"/>
                <a:gd name="T54" fmla="*/ 180 w 226"/>
                <a:gd name="T55" fmla="*/ 45 h 46"/>
                <a:gd name="T56" fmla="*/ 171 w 226"/>
                <a:gd name="T57" fmla="*/ 45 h 46"/>
                <a:gd name="T58" fmla="*/ 162 w 226"/>
                <a:gd name="T59" fmla="*/ 45 h 46"/>
                <a:gd name="T60" fmla="*/ 153 w 226"/>
                <a:gd name="T61" fmla="*/ 45 h 46"/>
                <a:gd name="T62" fmla="*/ 141 w 226"/>
                <a:gd name="T63" fmla="*/ 45 h 46"/>
                <a:gd name="T64" fmla="*/ 132 w 226"/>
                <a:gd name="T65" fmla="*/ 45 h 46"/>
                <a:gd name="T66" fmla="*/ 117 w 226"/>
                <a:gd name="T67" fmla="*/ 42 h 46"/>
                <a:gd name="T68" fmla="*/ 105 w 226"/>
                <a:gd name="T69" fmla="*/ 39 h 46"/>
                <a:gd name="T70" fmla="*/ 96 w 226"/>
                <a:gd name="T71" fmla="*/ 39 h 46"/>
                <a:gd name="T72" fmla="*/ 84 w 226"/>
                <a:gd name="T73" fmla="*/ 39 h 46"/>
                <a:gd name="T74" fmla="*/ 75 w 226"/>
                <a:gd name="T75" fmla="*/ 39 h 46"/>
                <a:gd name="T76" fmla="*/ 66 w 226"/>
                <a:gd name="T77" fmla="*/ 39 h 46"/>
                <a:gd name="T78" fmla="*/ 57 w 226"/>
                <a:gd name="T79" fmla="*/ 39 h 46"/>
                <a:gd name="T80" fmla="*/ 48 w 226"/>
                <a:gd name="T81" fmla="*/ 36 h 46"/>
                <a:gd name="T82" fmla="*/ 39 w 226"/>
                <a:gd name="T83" fmla="*/ 30 h 46"/>
                <a:gd name="T84" fmla="*/ 30 w 226"/>
                <a:gd name="T85" fmla="*/ 27 h 46"/>
                <a:gd name="T86" fmla="*/ 21 w 226"/>
                <a:gd name="T87" fmla="*/ 27 h 46"/>
                <a:gd name="T88" fmla="*/ 12 w 226"/>
                <a:gd name="T89" fmla="*/ 24 h 46"/>
                <a:gd name="T90" fmla="*/ 0 w 226"/>
                <a:gd name="T91" fmla="*/ 18 h 46"/>
                <a:gd name="T92" fmla="*/ 0 w 226"/>
                <a:gd name="T93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6" h="46">
                  <a:moveTo>
                    <a:pt x="0" y="18"/>
                  </a:moveTo>
                  <a:lnTo>
                    <a:pt x="12" y="9"/>
                  </a:lnTo>
                  <a:lnTo>
                    <a:pt x="21" y="6"/>
                  </a:lnTo>
                  <a:lnTo>
                    <a:pt x="36" y="3"/>
                  </a:lnTo>
                  <a:lnTo>
                    <a:pt x="45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8" y="0"/>
                  </a:lnTo>
                  <a:lnTo>
                    <a:pt x="90" y="3"/>
                  </a:lnTo>
                  <a:lnTo>
                    <a:pt x="102" y="3"/>
                  </a:lnTo>
                  <a:lnTo>
                    <a:pt x="111" y="6"/>
                  </a:lnTo>
                  <a:lnTo>
                    <a:pt x="120" y="15"/>
                  </a:lnTo>
                  <a:lnTo>
                    <a:pt x="129" y="18"/>
                  </a:lnTo>
                  <a:lnTo>
                    <a:pt x="144" y="21"/>
                  </a:lnTo>
                  <a:lnTo>
                    <a:pt x="153" y="30"/>
                  </a:lnTo>
                  <a:lnTo>
                    <a:pt x="162" y="33"/>
                  </a:lnTo>
                  <a:lnTo>
                    <a:pt x="171" y="36"/>
                  </a:lnTo>
                  <a:lnTo>
                    <a:pt x="180" y="36"/>
                  </a:lnTo>
                  <a:lnTo>
                    <a:pt x="189" y="36"/>
                  </a:lnTo>
                  <a:lnTo>
                    <a:pt x="210" y="39"/>
                  </a:lnTo>
                  <a:lnTo>
                    <a:pt x="225" y="39"/>
                  </a:lnTo>
                  <a:lnTo>
                    <a:pt x="222" y="39"/>
                  </a:lnTo>
                  <a:lnTo>
                    <a:pt x="225" y="39"/>
                  </a:lnTo>
                  <a:lnTo>
                    <a:pt x="216" y="42"/>
                  </a:lnTo>
                  <a:lnTo>
                    <a:pt x="207" y="42"/>
                  </a:lnTo>
                  <a:lnTo>
                    <a:pt x="198" y="45"/>
                  </a:lnTo>
                  <a:lnTo>
                    <a:pt x="189" y="45"/>
                  </a:lnTo>
                  <a:lnTo>
                    <a:pt x="180" y="45"/>
                  </a:lnTo>
                  <a:lnTo>
                    <a:pt x="171" y="45"/>
                  </a:lnTo>
                  <a:lnTo>
                    <a:pt x="162" y="45"/>
                  </a:lnTo>
                  <a:lnTo>
                    <a:pt x="153" y="45"/>
                  </a:lnTo>
                  <a:lnTo>
                    <a:pt x="141" y="45"/>
                  </a:lnTo>
                  <a:lnTo>
                    <a:pt x="132" y="45"/>
                  </a:lnTo>
                  <a:lnTo>
                    <a:pt x="117" y="42"/>
                  </a:lnTo>
                  <a:lnTo>
                    <a:pt x="105" y="39"/>
                  </a:lnTo>
                  <a:lnTo>
                    <a:pt x="96" y="39"/>
                  </a:lnTo>
                  <a:lnTo>
                    <a:pt x="84" y="39"/>
                  </a:lnTo>
                  <a:lnTo>
                    <a:pt x="75" y="39"/>
                  </a:lnTo>
                  <a:lnTo>
                    <a:pt x="66" y="39"/>
                  </a:lnTo>
                  <a:lnTo>
                    <a:pt x="57" y="39"/>
                  </a:lnTo>
                  <a:lnTo>
                    <a:pt x="48" y="36"/>
                  </a:lnTo>
                  <a:lnTo>
                    <a:pt x="39" y="30"/>
                  </a:lnTo>
                  <a:lnTo>
                    <a:pt x="30" y="27"/>
                  </a:lnTo>
                  <a:lnTo>
                    <a:pt x="21" y="27"/>
                  </a:lnTo>
                  <a:lnTo>
                    <a:pt x="12" y="24"/>
                  </a:lnTo>
                  <a:lnTo>
                    <a:pt x="0" y="18"/>
                  </a:lnTo>
                  <a:lnTo>
                    <a:pt x="0" y="1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38" name="Line 6"/>
            <p:cNvSpPr>
              <a:spLocks noChangeShapeType="1"/>
            </p:cNvSpPr>
            <p:nvPr/>
          </p:nvSpPr>
          <p:spPr bwMode="auto">
            <a:xfrm>
              <a:off x="2416" y="2318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39" name="Line 7"/>
            <p:cNvSpPr>
              <a:spLocks noChangeShapeType="1"/>
            </p:cNvSpPr>
            <p:nvPr/>
          </p:nvSpPr>
          <p:spPr bwMode="auto">
            <a:xfrm>
              <a:off x="2520" y="2326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40" name="Line 8"/>
            <p:cNvSpPr>
              <a:spLocks noChangeShapeType="1"/>
            </p:cNvSpPr>
            <p:nvPr/>
          </p:nvSpPr>
          <p:spPr bwMode="auto">
            <a:xfrm>
              <a:off x="2432" y="2320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41" name="Line 9"/>
            <p:cNvSpPr>
              <a:spLocks noChangeShapeType="1"/>
            </p:cNvSpPr>
            <p:nvPr/>
          </p:nvSpPr>
          <p:spPr bwMode="auto">
            <a:xfrm>
              <a:off x="2503" y="2327"/>
              <a:ext cx="0" cy="3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42" name="Line 10"/>
            <p:cNvSpPr>
              <a:spLocks noChangeShapeType="1"/>
            </p:cNvSpPr>
            <p:nvPr/>
          </p:nvSpPr>
          <p:spPr bwMode="auto">
            <a:xfrm>
              <a:off x="2412" y="2691"/>
              <a:ext cx="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43" name="Line 11"/>
            <p:cNvSpPr>
              <a:spLocks noChangeShapeType="1"/>
            </p:cNvSpPr>
            <p:nvPr/>
          </p:nvSpPr>
          <p:spPr bwMode="auto">
            <a:xfrm flipV="1">
              <a:off x="2424" y="2466"/>
              <a:ext cx="0" cy="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44" name="Line 12"/>
            <p:cNvSpPr>
              <a:spLocks noChangeShapeType="1"/>
            </p:cNvSpPr>
            <p:nvPr/>
          </p:nvSpPr>
          <p:spPr bwMode="auto">
            <a:xfrm flipV="1">
              <a:off x="2511" y="2469"/>
              <a:ext cx="0" cy="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45" name="Line 13"/>
            <p:cNvSpPr>
              <a:spLocks noChangeShapeType="1"/>
            </p:cNvSpPr>
            <p:nvPr/>
          </p:nvSpPr>
          <p:spPr bwMode="auto">
            <a:xfrm>
              <a:off x="2457" y="2694"/>
              <a:ext cx="0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46" name="Line 14"/>
            <p:cNvSpPr>
              <a:spLocks noChangeShapeType="1"/>
            </p:cNvSpPr>
            <p:nvPr/>
          </p:nvSpPr>
          <p:spPr bwMode="auto">
            <a:xfrm>
              <a:off x="2475" y="2694"/>
              <a:ext cx="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2047" name="Group 15"/>
          <p:cNvGrpSpPr>
            <a:grpSpLocks/>
          </p:cNvGrpSpPr>
          <p:nvPr/>
        </p:nvGrpSpPr>
        <p:grpSpPr bwMode="auto">
          <a:xfrm>
            <a:off x="2313940" y="7103744"/>
            <a:ext cx="576579" cy="320040"/>
            <a:chOff x="2351" y="3729"/>
            <a:chExt cx="227" cy="249"/>
          </a:xfrm>
        </p:grpSpPr>
        <p:sp>
          <p:nvSpPr>
            <p:cNvPr id="172048" name="Freeform 16"/>
            <p:cNvSpPr>
              <a:spLocks/>
            </p:cNvSpPr>
            <p:nvPr/>
          </p:nvSpPr>
          <p:spPr bwMode="auto">
            <a:xfrm>
              <a:off x="2351" y="3937"/>
              <a:ext cx="227" cy="41"/>
            </a:xfrm>
            <a:custGeom>
              <a:avLst/>
              <a:gdLst>
                <a:gd name="T0" fmla="*/ 226 w 227"/>
                <a:gd name="T1" fmla="*/ 16 h 41"/>
                <a:gd name="T2" fmla="*/ 215 w 227"/>
                <a:gd name="T3" fmla="*/ 26 h 41"/>
                <a:gd name="T4" fmla="*/ 207 w 227"/>
                <a:gd name="T5" fmla="*/ 30 h 41"/>
                <a:gd name="T6" fmla="*/ 192 w 227"/>
                <a:gd name="T7" fmla="*/ 34 h 41"/>
                <a:gd name="T8" fmla="*/ 183 w 227"/>
                <a:gd name="T9" fmla="*/ 38 h 41"/>
                <a:gd name="T10" fmla="*/ 174 w 227"/>
                <a:gd name="T11" fmla="*/ 39 h 41"/>
                <a:gd name="T12" fmla="*/ 165 w 227"/>
                <a:gd name="T13" fmla="*/ 40 h 41"/>
                <a:gd name="T14" fmla="*/ 151 w 227"/>
                <a:gd name="T15" fmla="*/ 40 h 41"/>
                <a:gd name="T16" fmla="*/ 138 w 227"/>
                <a:gd name="T17" fmla="*/ 39 h 41"/>
                <a:gd name="T18" fmla="*/ 126 w 227"/>
                <a:gd name="T19" fmla="*/ 40 h 41"/>
                <a:gd name="T20" fmla="*/ 116 w 227"/>
                <a:gd name="T21" fmla="*/ 38 h 41"/>
                <a:gd name="T22" fmla="*/ 107 w 227"/>
                <a:gd name="T23" fmla="*/ 30 h 41"/>
                <a:gd name="T24" fmla="*/ 98 w 227"/>
                <a:gd name="T25" fmla="*/ 27 h 41"/>
                <a:gd name="T26" fmla="*/ 83 w 227"/>
                <a:gd name="T27" fmla="*/ 26 h 41"/>
                <a:gd name="T28" fmla="*/ 73 w 227"/>
                <a:gd name="T29" fmla="*/ 18 h 41"/>
                <a:gd name="T30" fmla="*/ 63 w 227"/>
                <a:gd name="T31" fmla="*/ 16 h 41"/>
                <a:gd name="T32" fmla="*/ 55 w 227"/>
                <a:gd name="T33" fmla="*/ 13 h 41"/>
                <a:gd name="T34" fmla="*/ 46 w 227"/>
                <a:gd name="T35" fmla="*/ 14 h 41"/>
                <a:gd name="T36" fmla="*/ 37 w 227"/>
                <a:gd name="T37" fmla="*/ 15 h 41"/>
                <a:gd name="T38" fmla="*/ 15 w 227"/>
                <a:gd name="T39" fmla="*/ 14 h 41"/>
                <a:gd name="T40" fmla="*/ 0 w 227"/>
                <a:gd name="T41" fmla="*/ 15 h 41"/>
                <a:gd name="T42" fmla="*/ 3 w 227"/>
                <a:gd name="T43" fmla="*/ 15 h 41"/>
                <a:gd name="T44" fmla="*/ 0 w 227"/>
                <a:gd name="T45" fmla="*/ 15 h 41"/>
                <a:gd name="T46" fmla="*/ 9 w 227"/>
                <a:gd name="T47" fmla="*/ 11 h 41"/>
                <a:gd name="T48" fmla="*/ 18 w 227"/>
                <a:gd name="T49" fmla="*/ 10 h 41"/>
                <a:gd name="T50" fmla="*/ 27 w 227"/>
                <a:gd name="T51" fmla="*/ 6 h 41"/>
                <a:gd name="T52" fmla="*/ 36 w 227"/>
                <a:gd name="T53" fmla="*/ 6 h 41"/>
                <a:gd name="T54" fmla="*/ 45 w 227"/>
                <a:gd name="T55" fmla="*/ 5 h 41"/>
                <a:gd name="T56" fmla="*/ 54 w 227"/>
                <a:gd name="T57" fmla="*/ 4 h 41"/>
                <a:gd name="T58" fmla="*/ 63 w 227"/>
                <a:gd name="T59" fmla="*/ 3 h 41"/>
                <a:gd name="T60" fmla="*/ 72 w 227"/>
                <a:gd name="T61" fmla="*/ 3 h 41"/>
                <a:gd name="T62" fmla="*/ 84 w 227"/>
                <a:gd name="T63" fmla="*/ 1 h 41"/>
                <a:gd name="T64" fmla="*/ 93 w 227"/>
                <a:gd name="T65" fmla="*/ 1 h 41"/>
                <a:gd name="T66" fmla="*/ 108 w 227"/>
                <a:gd name="T67" fmla="*/ 3 h 41"/>
                <a:gd name="T68" fmla="*/ 120 w 227"/>
                <a:gd name="T69" fmla="*/ 5 h 41"/>
                <a:gd name="T70" fmla="*/ 129 w 227"/>
                <a:gd name="T71" fmla="*/ 4 h 41"/>
                <a:gd name="T72" fmla="*/ 141 w 227"/>
                <a:gd name="T73" fmla="*/ 2 h 41"/>
                <a:gd name="T74" fmla="*/ 150 w 227"/>
                <a:gd name="T75" fmla="*/ 2 h 41"/>
                <a:gd name="T76" fmla="*/ 159 w 227"/>
                <a:gd name="T77" fmla="*/ 1 h 41"/>
                <a:gd name="T78" fmla="*/ 167 w 227"/>
                <a:gd name="T79" fmla="*/ 0 h 41"/>
                <a:gd name="T80" fmla="*/ 177 w 227"/>
                <a:gd name="T81" fmla="*/ 3 h 41"/>
                <a:gd name="T82" fmla="*/ 186 w 227"/>
                <a:gd name="T83" fmla="*/ 8 h 41"/>
                <a:gd name="T84" fmla="*/ 196 w 227"/>
                <a:gd name="T85" fmla="*/ 10 h 41"/>
                <a:gd name="T86" fmla="*/ 205 w 227"/>
                <a:gd name="T87" fmla="*/ 10 h 41"/>
                <a:gd name="T88" fmla="*/ 214 w 227"/>
                <a:gd name="T89" fmla="*/ 11 h 41"/>
                <a:gd name="T90" fmla="*/ 226 w 227"/>
                <a:gd name="T91" fmla="*/ 16 h 41"/>
                <a:gd name="T92" fmla="*/ 226 w 227"/>
                <a:gd name="T93" fmla="*/ 1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7" h="41">
                  <a:moveTo>
                    <a:pt x="226" y="16"/>
                  </a:moveTo>
                  <a:lnTo>
                    <a:pt x="215" y="26"/>
                  </a:lnTo>
                  <a:lnTo>
                    <a:pt x="207" y="30"/>
                  </a:lnTo>
                  <a:lnTo>
                    <a:pt x="192" y="34"/>
                  </a:lnTo>
                  <a:lnTo>
                    <a:pt x="183" y="38"/>
                  </a:lnTo>
                  <a:lnTo>
                    <a:pt x="174" y="39"/>
                  </a:lnTo>
                  <a:lnTo>
                    <a:pt x="165" y="40"/>
                  </a:lnTo>
                  <a:lnTo>
                    <a:pt x="151" y="40"/>
                  </a:lnTo>
                  <a:lnTo>
                    <a:pt x="138" y="39"/>
                  </a:lnTo>
                  <a:lnTo>
                    <a:pt x="126" y="40"/>
                  </a:lnTo>
                  <a:lnTo>
                    <a:pt x="116" y="38"/>
                  </a:lnTo>
                  <a:lnTo>
                    <a:pt x="107" y="30"/>
                  </a:lnTo>
                  <a:lnTo>
                    <a:pt x="98" y="27"/>
                  </a:lnTo>
                  <a:lnTo>
                    <a:pt x="83" y="26"/>
                  </a:lnTo>
                  <a:lnTo>
                    <a:pt x="73" y="18"/>
                  </a:lnTo>
                  <a:lnTo>
                    <a:pt x="63" y="16"/>
                  </a:lnTo>
                  <a:lnTo>
                    <a:pt x="55" y="13"/>
                  </a:lnTo>
                  <a:lnTo>
                    <a:pt x="46" y="14"/>
                  </a:lnTo>
                  <a:lnTo>
                    <a:pt x="37" y="15"/>
                  </a:lnTo>
                  <a:lnTo>
                    <a:pt x="15" y="14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9" y="11"/>
                  </a:lnTo>
                  <a:lnTo>
                    <a:pt x="18" y="10"/>
                  </a:lnTo>
                  <a:lnTo>
                    <a:pt x="27" y="6"/>
                  </a:lnTo>
                  <a:lnTo>
                    <a:pt x="36" y="6"/>
                  </a:lnTo>
                  <a:lnTo>
                    <a:pt x="45" y="5"/>
                  </a:lnTo>
                  <a:lnTo>
                    <a:pt x="54" y="4"/>
                  </a:lnTo>
                  <a:lnTo>
                    <a:pt x="63" y="3"/>
                  </a:lnTo>
                  <a:lnTo>
                    <a:pt x="72" y="3"/>
                  </a:lnTo>
                  <a:lnTo>
                    <a:pt x="84" y="1"/>
                  </a:lnTo>
                  <a:lnTo>
                    <a:pt x="93" y="1"/>
                  </a:lnTo>
                  <a:lnTo>
                    <a:pt x="108" y="3"/>
                  </a:lnTo>
                  <a:lnTo>
                    <a:pt x="120" y="5"/>
                  </a:lnTo>
                  <a:lnTo>
                    <a:pt x="129" y="4"/>
                  </a:lnTo>
                  <a:lnTo>
                    <a:pt x="141" y="2"/>
                  </a:lnTo>
                  <a:lnTo>
                    <a:pt x="150" y="2"/>
                  </a:lnTo>
                  <a:lnTo>
                    <a:pt x="159" y="1"/>
                  </a:lnTo>
                  <a:lnTo>
                    <a:pt x="167" y="0"/>
                  </a:lnTo>
                  <a:lnTo>
                    <a:pt x="177" y="3"/>
                  </a:lnTo>
                  <a:lnTo>
                    <a:pt x="186" y="8"/>
                  </a:lnTo>
                  <a:lnTo>
                    <a:pt x="196" y="10"/>
                  </a:lnTo>
                  <a:lnTo>
                    <a:pt x="205" y="10"/>
                  </a:lnTo>
                  <a:lnTo>
                    <a:pt x="214" y="11"/>
                  </a:lnTo>
                  <a:lnTo>
                    <a:pt x="226" y="16"/>
                  </a:lnTo>
                  <a:lnTo>
                    <a:pt x="226" y="1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049" name="Line 17"/>
            <p:cNvSpPr>
              <a:spLocks noChangeShapeType="1"/>
            </p:cNvSpPr>
            <p:nvPr/>
          </p:nvSpPr>
          <p:spPr bwMode="auto">
            <a:xfrm flipV="1">
              <a:off x="2574" y="3735"/>
              <a:ext cx="0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050" name="Line 18"/>
            <p:cNvSpPr>
              <a:spLocks noChangeShapeType="1"/>
            </p:cNvSpPr>
            <p:nvPr/>
          </p:nvSpPr>
          <p:spPr bwMode="auto">
            <a:xfrm flipV="1">
              <a:off x="2361" y="3729"/>
              <a:ext cx="0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2112" name="Group 80"/>
          <p:cNvGrpSpPr>
            <a:grpSpLocks/>
          </p:cNvGrpSpPr>
          <p:nvPr/>
        </p:nvGrpSpPr>
        <p:grpSpPr bwMode="auto">
          <a:xfrm>
            <a:off x="1717040" y="5248274"/>
            <a:ext cx="1945641" cy="1859280"/>
            <a:chOff x="2116" y="2755"/>
            <a:chExt cx="766" cy="976"/>
          </a:xfrm>
        </p:grpSpPr>
        <p:sp>
          <p:nvSpPr>
            <p:cNvPr id="172113" name="Rectangle 81"/>
            <p:cNvSpPr>
              <a:spLocks noChangeArrowheads="1"/>
            </p:cNvSpPr>
            <p:nvPr/>
          </p:nvSpPr>
          <p:spPr bwMode="auto">
            <a:xfrm>
              <a:off x="2130" y="2783"/>
              <a:ext cx="738" cy="93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14" name="Rectangle 82"/>
            <p:cNvSpPr>
              <a:spLocks noChangeArrowheads="1"/>
            </p:cNvSpPr>
            <p:nvPr/>
          </p:nvSpPr>
          <p:spPr bwMode="auto">
            <a:xfrm>
              <a:off x="2377" y="3056"/>
              <a:ext cx="21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700" b="1">
                  <a:latin typeface="Arial" charset="0"/>
                </a:rPr>
                <a:t>24”</a:t>
              </a:r>
            </a:p>
          </p:txBody>
        </p:sp>
        <p:sp>
          <p:nvSpPr>
            <p:cNvPr id="172115" name="Rectangle 83"/>
            <p:cNvSpPr>
              <a:spLocks noChangeArrowheads="1"/>
            </p:cNvSpPr>
            <p:nvPr/>
          </p:nvSpPr>
          <p:spPr bwMode="auto">
            <a:xfrm>
              <a:off x="2116" y="2755"/>
              <a:ext cx="766" cy="9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16" name="Oval 84"/>
            <p:cNvSpPr>
              <a:spLocks noChangeArrowheads="1"/>
            </p:cNvSpPr>
            <p:nvPr/>
          </p:nvSpPr>
          <p:spPr bwMode="auto">
            <a:xfrm>
              <a:off x="2781" y="3256"/>
              <a:ext cx="24" cy="3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17" name="Line 85"/>
            <p:cNvSpPr>
              <a:spLocks noChangeShapeType="1"/>
            </p:cNvSpPr>
            <p:nvPr/>
          </p:nvSpPr>
          <p:spPr bwMode="auto">
            <a:xfrm flipH="1">
              <a:off x="2161" y="3120"/>
              <a:ext cx="2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118" name="Line 86"/>
            <p:cNvSpPr>
              <a:spLocks noChangeShapeType="1"/>
            </p:cNvSpPr>
            <p:nvPr/>
          </p:nvSpPr>
          <p:spPr bwMode="auto">
            <a:xfrm>
              <a:off x="2595" y="3120"/>
              <a:ext cx="2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2119" name="Group 87"/>
          <p:cNvGrpSpPr>
            <a:grpSpLocks/>
          </p:cNvGrpSpPr>
          <p:nvPr/>
        </p:nvGrpSpPr>
        <p:grpSpPr bwMode="auto">
          <a:xfrm>
            <a:off x="3998032" y="5280660"/>
            <a:ext cx="474981" cy="1828800"/>
            <a:chOff x="3014" y="2772"/>
            <a:chExt cx="187" cy="960"/>
          </a:xfrm>
        </p:grpSpPr>
        <p:sp>
          <p:nvSpPr>
            <p:cNvPr id="172120" name="Rectangle 88"/>
            <p:cNvSpPr>
              <a:spLocks noChangeArrowheads="1"/>
            </p:cNvSpPr>
            <p:nvPr/>
          </p:nvSpPr>
          <p:spPr bwMode="auto">
            <a:xfrm>
              <a:off x="3014" y="3158"/>
              <a:ext cx="187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1400" b="1">
                  <a:latin typeface="Arial" charset="0"/>
                </a:rPr>
                <a:t>30”</a:t>
              </a:r>
            </a:p>
          </p:txBody>
        </p:sp>
        <p:grpSp>
          <p:nvGrpSpPr>
            <p:cNvPr id="172121" name="Group 89"/>
            <p:cNvGrpSpPr>
              <a:grpSpLocks/>
            </p:cNvGrpSpPr>
            <p:nvPr/>
          </p:nvGrpSpPr>
          <p:grpSpPr bwMode="auto">
            <a:xfrm>
              <a:off x="3120" y="2772"/>
              <a:ext cx="0" cy="960"/>
              <a:chOff x="3120" y="2772"/>
              <a:chExt cx="0" cy="960"/>
            </a:xfrm>
          </p:grpSpPr>
          <p:sp>
            <p:nvSpPr>
              <p:cNvPr id="172122" name="Line 90"/>
              <p:cNvSpPr>
                <a:spLocks noChangeShapeType="1"/>
              </p:cNvSpPr>
              <p:nvPr/>
            </p:nvSpPr>
            <p:spPr bwMode="auto">
              <a:xfrm flipV="1">
                <a:off x="3120" y="2772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3" name="Line 91"/>
              <p:cNvSpPr>
                <a:spLocks noChangeShapeType="1"/>
              </p:cNvSpPr>
              <p:nvPr/>
            </p:nvSpPr>
            <p:spPr bwMode="auto">
              <a:xfrm>
                <a:off x="3120" y="3300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2124" name="Line 92"/>
          <p:cNvSpPr>
            <a:spLocks noChangeShapeType="1"/>
          </p:cNvSpPr>
          <p:nvPr/>
        </p:nvSpPr>
        <p:spPr bwMode="auto">
          <a:xfrm>
            <a:off x="3901440" y="5257800"/>
            <a:ext cx="73152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2" tIns="65291" rIns="130582" bIns="65291" anchor="ctr"/>
          <a:lstStyle/>
          <a:p>
            <a:endParaRPr lang="en-US"/>
          </a:p>
        </p:txBody>
      </p:sp>
      <p:sp>
        <p:nvSpPr>
          <p:cNvPr id="172125" name="Line 93"/>
          <p:cNvSpPr>
            <a:spLocks noChangeShapeType="1"/>
          </p:cNvSpPr>
          <p:nvPr/>
        </p:nvSpPr>
        <p:spPr bwMode="auto">
          <a:xfrm>
            <a:off x="4023360" y="7132320"/>
            <a:ext cx="73152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2" tIns="65291" rIns="130582" bIns="65291" anchor="ctr"/>
          <a:lstStyle/>
          <a:p>
            <a:endParaRPr lang="en-US"/>
          </a:p>
        </p:txBody>
      </p:sp>
      <p:sp>
        <p:nvSpPr>
          <p:cNvPr id="172126" name="Rectangle 94"/>
          <p:cNvSpPr>
            <a:spLocks noChangeArrowheads="1"/>
          </p:cNvSpPr>
          <p:nvPr/>
        </p:nvSpPr>
        <p:spPr bwMode="auto">
          <a:xfrm>
            <a:off x="4787901" y="5777868"/>
            <a:ext cx="3261561" cy="110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1490" tIns="65746" rIns="131490" bIns="65746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b="1" u="sng">
                <a:latin typeface="Arial" charset="0"/>
              </a:rPr>
              <a:t>Minimum Dimension Requirements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1400" b="1"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b="1">
                <a:latin typeface="Arial" charset="0"/>
              </a:rPr>
              <a:t>	30” - Height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b="1">
                <a:latin typeface="Arial" charset="0"/>
              </a:rPr>
              <a:t>	24” - Width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400" b="1">
                <a:latin typeface="Arial" charset="0"/>
              </a:rPr>
              <a:t>	12” - Depth</a:t>
            </a:r>
          </a:p>
        </p:txBody>
      </p:sp>
      <p:sp>
        <p:nvSpPr>
          <p:cNvPr id="172127" name="Rectangle 95"/>
          <p:cNvSpPr>
            <a:spLocks noChangeArrowheads="1"/>
          </p:cNvSpPr>
          <p:nvPr/>
        </p:nvSpPr>
        <p:spPr bwMode="auto">
          <a:xfrm>
            <a:off x="2583189" y="304801"/>
            <a:ext cx="8023851" cy="76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1490" tIns="65746" rIns="131490" bIns="65746" anchor="ctr"/>
          <a:lstStyle/>
          <a:p>
            <a:pPr>
              <a:spcBef>
                <a:spcPct val="0"/>
              </a:spcBef>
            </a:pPr>
            <a:r>
              <a:rPr lang="en-US" sz="3200" dirty="0">
                <a:latin typeface="+mj-lt"/>
              </a:rPr>
              <a:t>Splice and Cable Storage  (Pole Mount)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94" y="1310641"/>
            <a:ext cx="9617050" cy="264810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5826" y="1558290"/>
            <a:ext cx="417576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5754" y="4817217"/>
            <a:ext cx="3691511" cy="253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0362584" y="7300339"/>
            <a:ext cx="2358163" cy="349173"/>
          </a:xfrm>
          <a:prstGeom prst="rect">
            <a:avLst/>
          </a:prstGeom>
          <a:solidFill>
            <a:schemeClr val="bg1"/>
          </a:solidFill>
        </p:spPr>
        <p:txBody>
          <a:bodyPr wrap="none" lIns="117198" tIns="58598" rIns="117198" bIns="58598" rtlCol="0">
            <a:spAutoFit/>
          </a:bodyPr>
          <a:lstStyle/>
          <a:p>
            <a:r>
              <a:rPr lang="en-US" sz="1500" dirty="0"/>
              <a:t>Photo courtesy of </a:t>
            </a:r>
            <a:r>
              <a:rPr lang="en-US" sz="1500" dirty="0" err="1"/>
              <a:t>Telenco</a:t>
            </a:r>
            <a:r>
              <a:rPr lang="en-US" sz="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7522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Line 2"/>
          <p:cNvSpPr>
            <a:spLocks noChangeShapeType="1"/>
          </p:cNvSpPr>
          <p:nvPr/>
        </p:nvSpPr>
        <p:spPr bwMode="auto">
          <a:xfrm>
            <a:off x="6096010" y="4286260"/>
            <a:ext cx="2541" cy="148780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2" tIns="65291" rIns="130582" bIns="65291" anchor="ctr"/>
          <a:lstStyle/>
          <a:p>
            <a:endParaRPr lang="en-US"/>
          </a:p>
        </p:txBody>
      </p:sp>
      <p:sp>
        <p:nvSpPr>
          <p:cNvPr id="173059" name="Line 3"/>
          <p:cNvSpPr>
            <a:spLocks noChangeShapeType="1"/>
          </p:cNvSpPr>
          <p:nvPr/>
        </p:nvSpPr>
        <p:spPr bwMode="auto">
          <a:xfrm>
            <a:off x="6652262" y="4328163"/>
            <a:ext cx="2540" cy="14916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2" tIns="65291" rIns="130582" bIns="65291" anchor="ctr"/>
          <a:lstStyle/>
          <a:p>
            <a:endParaRPr lang="en-US"/>
          </a:p>
        </p:txBody>
      </p:sp>
      <p:sp>
        <p:nvSpPr>
          <p:cNvPr id="173060" name="Freeform 4"/>
          <p:cNvSpPr>
            <a:spLocks/>
          </p:cNvSpPr>
          <p:nvPr/>
        </p:nvSpPr>
        <p:spPr bwMode="auto">
          <a:xfrm>
            <a:off x="6096009" y="4248153"/>
            <a:ext cx="574041" cy="87630"/>
          </a:xfrm>
          <a:custGeom>
            <a:avLst/>
            <a:gdLst>
              <a:gd name="T0" fmla="*/ 0 w 226"/>
              <a:gd name="T1" fmla="*/ 18 h 46"/>
              <a:gd name="T2" fmla="*/ 12 w 226"/>
              <a:gd name="T3" fmla="*/ 9 h 46"/>
              <a:gd name="T4" fmla="*/ 21 w 226"/>
              <a:gd name="T5" fmla="*/ 6 h 46"/>
              <a:gd name="T6" fmla="*/ 36 w 226"/>
              <a:gd name="T7" fmla="*/ 3 h 46"/>
              <a:gd name="T8" fmla="*/ 45 w 226"/>
              <a:gd name="T9" fmla="*/ 0 h 46"/>
              <a:gd name="T10" fmla="*/ 54 w 226"/>
              <a:gd name="T11" fmla="*/ 0 h 46"/>
              <a:gd name="T12" fmla="*/ 63 w 226"/>
              <a:gd name="T13" fmla="*/ 0 h 46"/>
              <a:gd name="T14" fmla="*/ 78 w 226"/>
              <a:gd name="T15" fmla="*/ 0 h 46"/>
              <a:gd name="T16" fmla="*/ 90 w 226"/>
              <a:gd name="T17" fmla="*/ 3 h 46"/>
              <a:gd name="T18" fmla="*/ 102 w 226"/>
              <a:gd name="T19" fmla="*/ 3 h 46"/>
              <a:gd name="T20" fmla="*/ 111 w 226"/>
              <a:gd name="T21" fmla="*/ 6 h 46"/>
              <a:gd name="T22" fmla="*/ 120 w 226"/>
              <a:gd name="T23" fmla="*/ 15 h 46"/>
              <a:gd name="T24" fmla="*/ 129 w 226"/>
              <a:gd name="T25" fmla="*/ 18 h 46"/>
              <a:gd name="T26" fmla="*/ 144 w 226"/>
              <a:gd name="T27" fmla="*/ 21 h 46"/>
              <a:gd name="T28" fmla="*/ 153 w 226"/>
              <a:gd name="T29" fmla="*/ 30 h 46"/>
              <a:gd name="T30" fmla="*/ 162 w 226"/>
              <a:gd name="T31" fmla="*/ 33 h 46"/>
              <a:gd name="T32" fmla="*/ 171 w 226"/>
              <a:gd name="T33" fmla="*/ 36 h 46"/>
              <a:gd name="T34" fmla="*/ 180 w 226"/>
              <a:gd name="T35" fmla="*/ 36 h 46"/>
              <a:gd name="T36" fmla="*/ 189 w 226"/>
              <a:gd name="T37" fmla="*/ 36 h 46"/>
              <a:gd name="T38" fmla="*/ 210 w 226"/>
              <a:gd name="T39" fmla="*/ 39 h 46"/>
              <a:gd name="T40" fmla="*/ 225 w 226"/>
              <a:gd name="T41" fmla="*/ 39 h 46"/>
              <a:gd name="T42" fmla="*/ 222 w 226"/>
              <a:gd name="T43" fmla="*/ 39 h 46"/>
              <a:gd name="T44" fmla="*/ 225 w 226"/>
              <a:gd name="T45" fmla="*/ 39 h 46"/>
              <a:gd name="T46" fmla="*/ 216 w 226"/>
              <a:gd name="T47" fmla="*/ 42 h 46"/>
              <a:gd name="T48" fmla="*/ 207 w 226"/>
              <a:gd name="T49" fmla="*/ 42 h 46"/>
              <a:gd name="T50" fmla="*/ 198 w 226"/>
              <a:gd name="T51" fmla="*/ 45 h 46"/>
              <a:gd name="T52" fmla="*/ 189 w 226"/>
              <a:gd name="T53" fmla="*/ 45 h 46"/>
              <a:gd name="T54" fmla="*/ 180 w 226"/>
              <a:gd name="T55" fmla="*/ 45 h 46"/>
              <a:gd name="T56" fmla="*/ 171 w 226"/>
              <a:gd name="T57" fmla="*/ 45 h 46"/>
              <a:gd name="T58" fmla="*/ 162 w 226"/>
              <a:gd name="T59" fmla="*/ 45 h 46"/>
              <a:gd name="T60" fmla="*/ 153 w 226"/>
              <a:gd name="T61" fmla="*/ 45 h 46"/>
              <a:gd name="T62" fmla="*/ 141 w 226"/>
              <a:gd name="T63" fmla="*/ 45 h 46"/>
              <a:gd name="T64" fmla="*/ 132 w 226"/>
              <a:gd name="T65" fmla="*/ 45 h 46"/>
              <a:gd name="T66" fmla="*/ 117 w 226"/>
              <a:gd name="T67" fmla="*/ 42 h 46"/>
              <a:gd name="T68" fmla="*/ 105 w 226"/>
              <a:gd name="T69" fmla="*/ 39 h 46"/>
              <a:gd name="T70" fmla="*/ 96 w 226"/>
              <a:gd name="T71" fmla="*/ 39 h 46"/>
              <a:gd name="T72" fmla="*/ 84 w 226"/>
              <a:gd name="T73" fmla="*/ 39 h 46"/>
              <a:gd name="T74" fmla="*/ 75 w 226"/>
              <a:gd name="T75" fmla="*/ 39 h 46"/>
              <a:gd name="T76" fmla="*/ 66 w 226"/>
              <a:gd name="T77" fmla="*/ 39 h 46"/>
              <a:gd name="T78" fmla="*/ 57 w 226"/>
              <a:gd name="T79" fmla="*/ 39 h 46"/>
              <a:gd name="T80" fmla="*/ 48 w 226"/>
              <a:gd name="T81" fmla="*/ 36 h 46"/>
              <a:gd name="T82" fmla="*/ 39 w 226"/>
              <a:gd name="T83" fmla="*/ 30 h 46"/>
              <a:gd name="T84" fmla="*/ 30 w 226"/>
              <a:gd name="T85" fmla="*/ 27 h 46"/>
              <a:gd name="T86" fmla="*/ 21 w 226"/>
              <a:gd name="T87" fmla="*/ 27 h 46"/>
              <a:gd name="T88" fmla="*/ 12 w 226"/>
              <a:gd name="T89" fmla="*/ 24 h 46"/>
              <a:gd name="T90" fmla="*/ 0 w 226"/>
              <a:gd name="T91" fmla="*/ 18 h 46"/>
              <a:gd name="T92" fmla="*/ 0 w 226"/>
              <a:gd name="T93" fmla="*/ 1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6" h="46">
                <a:moveTo>
                  <a:pt x="0" y="18"/>
                </a:moveTo>
                <a:lnTo>
                  <a:pt x="12" y="9"/>
                </a:lnTo>
                <a:lnTo>
                  <a:pt x="21" y="6"/>
                </a:lnTo>
                <a:lnTo>
                  <a:pt x="36" y="3"/>
                </a:lnTo>
                <a:lnTo>
                  <a:pt x="45" y="0"/>
                </a:lnTo>
                <a:lnTo>
                  <a:pt x="54" y="0"/>
                </a:lnTo>
                <a:lnTo>
                  <a:pt x="63" y="0"/>
                </a:lnTo>
                <a:lnTo>
                  <a:pt x="78" y="0"/>
                </a:lnTo>
                <a:lnTo>
                  <a:pt x="90" y="3"/>
                </a:lnTo>
                <a:lnTo>
                  <a:pt x="102" y="3"/>
                </a:lnTo>
                <a:lnTo>
                  <a:pt x="111" y="6"/>
                </a:lnTo>
                <a:lnTo>
                  <a:pt x="120" y="15"/>
                </a:lnTo>
                <a:lnTo>
                  <a:pt x="129" y="18"/>
                </a:lnTo>
                <a:lnTo>
                  <a:pt x="144" y="21"/>
                </a:lnTo>
                <a:lnTo>
                  <a:pt x="153" y="30"/>
                </a:lnTo>
                <a:lnTo>
                  <a:pt x="162" y="33"/>
                </a:lnTo>
                <a:lnTo>
                  <a:pt x="171" y="36"/>
                </a:lnTo>
                <a:lnTo>
                  <a:pt x="180" y="36"/>
                </a:lnTo>
                <a:lnTo>
                  <a:pt x="189" y="36"/>
                </a:lnTo>
                <a:lnTo>
                  <a:pt x="210" y="39"/>
                </a:lnTo>
                <a:lnTo>
                  <a:pt x="225" y="39"/>
                </a:lnTo>
                <a:lnTo>
                  <a:pt x="222" y="39"/>
                </a:lnTo>
                <a:lnTo>
                  <a:pt x="225" y="39"/>
                </a:lnTo>
                <a:lnTo>
                  <a:pt x="216" y="42"/>
                </a:lnTo>
                <a:lnTo>
                  <a:pt x="207" y="42"/>
                </a:lnTo>
                <a:lnTo>
                  <a:pt x="198" y="45"/>
                </a:lnTo>
                <a:lnTo>
                  <a:pt x="189" y="45"/>
                </a:lnTo>
                <a:lnTo>
                  <a:pt x="180" y="45"/>
                </a:lnTo>
                <a:lnTo>
                  <a:pt x="171" y="45"/>
                </a:lnTo>
                <a:lnTo>
                  <a:pt x="162" y="45"/>
                </a:lnTo>
                <a:lnTo>
                  <a:pt x="153" y="45"/>
                </a:lnTo>
                <a:lnTo>
                  <a:pt x="141" y="45"/>
                </a:lnTo>
                <a:lnTo>
                  <a:pt x="132" y="45"/>
                </a:lnTo>
                <a:lnTo>
                  <a:pt x="117" y="42"/>
                </a:lnTo>
                <a:lnTo>
                  <a:pt x="105" y="39"/>
                </a:lnTo>
                <a:lnTo>
                  <a:pt x="96" y="39"/>
                </a:lnTo>
                <a:lnTo>
                  <a:pt x="84" y="39"/>
                </a:lnTo>
                <a:lnTo>
                  <a:pt x="75" y="39"/>
                </a:lnTo>
                <a:lnTo>
                  <a:pt x="66" y="39"/>
                </a:lnTo>
                <a:lnTo>
                  <a:pt x="57" y="39"/>
                </a:lnTo>
                <a:lnTo>
                  <a:pt x="48" y="36"/>
                </a:lnTo>
                <a:lnTo>
                  <a:pt x="39" y="30"/>
                </a:lnTo>
                <a:lnTo>
                  <a:pt x="30" y="27"/>
                </a:lnTo>
                <a:lnTo>
                  <a:pt x="21" y="27"/>
                </a:lnTo>
                <a:lnTo>
                  <a:pt x="12" y="24"/>
                </a:lnTo>
                <a:lnTo>
                  <a:pt x="0" y="18"/>
                </a:lnTo>
                <a:lnTo>
                  <a:pt x="0" y="18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2" tIns="65291" rIns="130582" bIns="65291"/>
          <a:lstStyle/>
          <a:p>
            <a:endParaRPr lang="en-US"/>
          </a:p>
        </p:txBody>
      </p:sp>
      <p:grpSp>
        <p:nvGrpSpPr>
          <p:cNvPr id="173061" name="Group 5"/>
          <p:cNvGrpSpPr>
            <a:grpSpLocks/>
          </p:cNvGrpSpPr>
          <p:nvPr/>
        </p:nvGrpSpPr>
        <p:grpSpPr bwMode="auto">
          <a:xfrm>
            <a:off x="6217920" y="4248153"/>
            <a:ext cx="304800" cy="1331594"/>
            <a:chOff x="2416" y="2318"/>
            <a:chExt cx="104" cy="988"/>
          </a:xfrm>
        </p:grpSpPr>
        <p:sp>
          <p:nvSpPr>
            <p:cNvPr id="173062" name="Line 6"/>
            <p:cNvSpPr>
              <a:spLocks noChangeShapeType="1"/>
            </p:cNvSpPr>
            <p:nvPr/>
          </p:nvSpPr>
          <p:spPr bwMode="auto">
            <a:xfrm>
              <a:off x="2416" y="2318"/>
              <a:ext cx="0" cy="9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3" name="Line 7"/>
            <p:cNvSpPr>
              <a:spLocks noChangeShapeType="1"/>
            </p:cNvSpPr>
            <p:nvPr/>
          </p:nvSpPr>
          <p:spPr bwMode="auto">
            <a:xfrm>
              <a:off x="2520" y="2340"/>
              <a:ext cx="0" cy="9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4" name="Line 8"/>
            <p:cNvSpPr>
              <a:spLocks noChangeShapeType="1"/>
            </p:cNvSpPr>
            <p:nvPr/>
          </p:nvSpPr>
          <p:spPr bwMode="auto">
            <a:xfrm>
              <a:off x="2432" y="2322"/>
              <a:ext cx="0" cy="9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5" name="Line 9"/>
            <p:cNvSpPr>
              <a:spLocks noChangeShapeType="1"/>
            </p:cNvSpPr>
            <p:nvPr/>
          </p:nvSpPr>
          <p:spPr bwMode="auto">
            <a:xfrm>
              <a:off x="2503" y="2324"/>
              <a:ext cx="0" cy="9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6" name="Line 10"/>
            <p:cNvSpPr>
              <a:spLocks noChangeShapeType="1"/>
            </p:cNvSpPr>
            <p:nvPr/>
          </p:nvSpPr>
          <p:spPr bwMode="auto">
            <a:xfrm flipV="1">
              <a:off x="2424" y="2714"/>
              <a:ext cx="0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067" name="Line 11"/>
            <p:cNvSpPr>
              <a:spLocks noChangeShapeType="1"/>
            </p:cNvSpPr>
            <p:nvPr/>
          </p:nvSpPr>
          <p:spPr bwMode="auto">
            <a:xfrm flipV="1">
              <a:off x="2511" y="2721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129" name="Line 73"/>
          <p:cNvSpPr>
            <a:spLocks noChangeShapeType="1"/>
          </p:cNvSpPr>
          <p:nvPr/>
        </p:nvSpPr>
        <p:spPr bwMode="auto">
          <a:xfrm>
            <a:off x="264160" y="4920617"/>
            <a:ext cx="583184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2" tIns="65291" rIns="130582" bIns="65291" anchor="ctr"/>
          <a:lstStyle/>
          <a:p>
            <a:endParaRPr lang="en-US"/>
          </a:p>
        </p:txBody>
      </p:sp>
      <p:sp>
        <p:nvSpPr>
          <p:cNvPr id="173130" name="Line 74"/>
          <p:cNvSpPr>
            <a:spLocks noChangeShapeType="1"/>
          </p:cNvSpPr>
          <p:nvPr/>
        </p:nvSpPr>
        <p:spPr bwMode="auto">
          <a:xfrm>
            <a:off x="6644640" y="4893947"/>
            <a:ext cx="775716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2" tIns="65291" rIns="130582" bIns="65291" anchor="ctr"/>
          <a:lstStyle/>
          <a:p>
            <a:endParaRPr lang="en-US"/>
          </a:p>
        </p:txBody>
      </p:sp>
      <p:sp>
        <p:nvSpPr>
          <p:cNvPr id="173131" name="Rectangle 75"/>
          <p:cNvSpPr>
            <a:spLocks noChangeArrowheads="1"/>
          </p:cNvSpPr>
          <p:nvPr/>
        </p:nvSpPr>
        <p:spPr bwMode="auto">
          <a:xfrm>
            <a:off x="9931410" y="4901569"/>
            <a:ext cx="3256281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2" tIns="65291" rIns="130582" bIns="65291" anchor="ctr"/>
          <a:lstStyle/>
          <a:p>
            <a:endParaRPr lang="en-US"/>
          </a:p>
        </p:txBody>
      </p:sp>
      <p:grpSp>
        <p:nvGrpSpPr>
          <p:cNvPr id="173132" name="Group 76"/>
          <p:cNvGrpSpPr>
            <a:grpSpLocks/>
          </p:cNvGrpSpPr>
          <p:nvPr/>
        </p:nvGrpSpPr>
        <p:grpSpPr bwMode="auto">
          <a:xfrm>
            <a:off x="9250689" y="4985387"/>
            <a:ext cx="693421" cy="1405890"/>
            <a:chOff x="3594" y="2994"/>
            <a:chExt cx="273" cy="738"/>
          </a:xfrm>
        </p:grpSpPr>
        <p:sp>
          <p:nvSpPr>
            <p:cNvPr id="173133" name="Line 77"/>
            <p:cNvSpPr>
              <a:spLocks noChangeShapeType="1"/>
            </p:cNvSpPr>
            <p:nvPr/>
          </p:nvSpPr>
          <p:spPr bwMode="auto">
            <a:xfrm flipH="1">
              <a:off x="3594" y="3000"/>
              <a:ext cx="258" cy="3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34" name="Line 78"/>
            <p:cNvSpPr>
              <a:spLocks noChangeShapeType="1"/>
            </p:cNvSpPr>
            <p:nvPr/>
          </p:nvSpPr>
          <p:spPr bwMode="auto">
            <a:xfrm flipH="1">
              <a:off x="3645" y="2994"/>
              <a:ext cx="219" cy="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35" name="Line 79"/>
            <p:cNvSpPr>
              <a:spLocks noChangeShapeType="1"/>
            </p:cNvSpPr>
            <p:nvPr/>
          </p:nvSpPr>
          <p:spPr bwMode="auto">
            <a:xfrm flipH="1" flipV="1">
              <a:off x="3597" y="3360"/>
              <a:ext cx="258" cy="3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36" name="Line 80"/>
            <p:cNvSpPr>
              <a:spLocks noChangeShapeType="1"/>
            </p:cNvSpPr>
            <p:nvPr/>
          </p:nvSpPr>
          <p:spPr bwMode="auto">
            <a:xfrm flipH="1" flipV="1">
              <a:off x="3645" y="3360"/>
              <a:ext cx="222" cy="3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137" name="Rectangle 81"/>
          <p:cNvSpPr>
            <a:spLocks noChangeArrowheads="1"/>
          </p:cNvSpPr>
          <p:nvPr/>
        </p:nvSpPr>
        <p:spPr bwMode="auto">
          <a:xfrm>
            <a:off x="9923791" y="6393182"/>
            <a:ext cx="3256281" cy="76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2" tIns="65291" rIns="130582" bIns="65291" anchor="ctr"/>
          <a:lstStyle/>
          <a:p>
            <a:endParaRPr lang="en-US"/>
          </a:p>
        </p:txBody>
      </p:sp>
      <p:grpSp>
        <p:nvGrpSpPr>
          <p:cNvPr id="173138" name="Group 82"/>
          <p:cNvGrpSpPr>
            <a:grpSpLocks/>
          </p:cNvGrpSpPr>
          <p:nvPr/>
        </p:nvGrpSpPr>
        <p:grpSpPr bwMode="auto">
          <a:xfrm>
            <a:off x="13172449" y="4985387"/>
            <a:ext cx="693421" cy="1405890"/>
            <a:chOff x="5138" y="2994"/>
            <a:chExt cx="273" cy="738"/>
          </a:xfrm>
        </p:grpSpPr>
        <p:sp>
          <p:nvSpPr>
            <p:cNvPr id="173139" name="Line 83"/>
            <p:cNvSpPr>
              <a:spLocks noChangeShapeType="1"/>
            </p:cNvSpPr>
            <p:nvPr/>
          </p:nvSpPr>
          <p:spPr bwMode="auto">
            <a:xfrm>
              <a:off x="5153" y="3000"/>
              <a:ext cx="258" cy="3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40" name="Line 84"/>
            <p:cNvSpPr>
              <a:spLocks noChangeShapeType="1"/>
            </p:cNvSpPr>
            <p:nvPr/>
          </p:nvSpPr>
          <p:spPr bwMode="auto">
            <a:xfrm>
              <a:off x="5141" y="2994"/>
              <a:ext cx="219" cy="3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41" name="Line 85"/>
            <p:cNvSpPr>
              <a:spLocks noChangeShapeType="1"/>
            </p:cNvSpPr>
            <p:nvPr/>
          </p:nvSpPr>
          <p:spPr bwMode="auto">
            <a:xfrm flipV="1">
              <a:off x="5150" y="3360"/>
              <a:ext cx="258" cy="3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42" name="Line 86"/>
            <p:cNvSpPr>
              <a:spLocks noChangeShapeType="1"/>
            </p:cNvSpPr>
            <p:nvPr/>
          </p:nvSpPr>
          <p:spPr bwMode="auto">
            <a:xfrm flipV="1">
              <a:off x="5138" y="3360"/>
              <a:ext cx="222" cy="3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143" name="Rectangle 87"/>
          <p:cNvSpPr>
            <a:spLocks noChangeArrowheads="1"/>
          </p:cNvSpPr>
          <p:nvPr/>
        </p:nvSpPr>
        <p:spPr bwMode="auto">
          <a:xfrm>
            <a:off x="6217920" y="5636905"/>
            <a:ext cx="304800" cy="11239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2" tIns="65291" rIns="130582" bIns="65291" anchor="ctr"/>
          <a:lstStyle/>
          <a:p>
            <a:endParaRPr lang="en-US"/>
          </a:p>
        </p:txBody>
      </p:sp>
      <p:grpSp>
        <p:nvGrpSpPr>
          <p:cNvPr id="173144" name="Group 88"/>
          <p:cNvGrpSpPr>
            <a:grpSpLocks/>
          </p:cNvGrpSpPr>
          <p:nvPr/>
        </p:nvGrpSpPr>
        <p:grpSpPr bwMode="auto">
          <a:xfrm>
            <a:off x="6256022" y="5775963"/>
            <a:ext cx="4533900" cy="891540"/>
            <a:chOff x="2415" y="3409"/>
            <a:chExt cx="1785" cy="468"/>
          </a:xfrm>
        </p:grpSpPr>
        <p:grpSp>
          <p:nvGrpSpPr>
            <p:cNvPr id="173145" name="Group 89"/>
            <p:cNvGrpSpPr>
              <a:grpSpLocks/>
            </p:cNvGrpSpPr>
            <p:nvPr/>
          </p:nvGrpSpPr>
          <p:grpSpPr bwMode="auto">
            <a:xfrm>
              <a:off x="2415" y="3409"/>
              <a:ext cx="680" cy="468"/>
              <a:chOff x="2415" y="3409"/>
              <a:chExt cx="680" cy="468"/>
            </a:xfrm>
          </p:grpSpPr>
          <p:sp>
            <p:nvSpPr>
              <p:cNvPr id="173146" name="Arc 90"/>
              <p:cNvSpPr>
                <a:spLocks/>
              </p:cNvSpPr>
              <p:nvPr/>
            </p:nvSpPr>
            <p:spPr bwMode="auto">
              <a:xfrm rot="10800000">
                <a:off x="2415" y="3409"/>
                <a:ext cx="594" cy="46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7" name="Arc 91"/>
              <p:cNvSpPr>
                <a:spLocks/>
              </p:cNvSpPr>
              <p:nvPr/>
            </p:nvSpPr>
            <p:spPr bwMode="auto">
              <a:xfrm rot="10800000">
                <a:off x="2517" y="3409"/>
                <a:ext cx="498" cy="37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148" name="Rectangle 92"/>
              <p:cNvSpPr>
                <a:spLocks noChangeArrowheads="1"/>
              </p:cNvSpPr>
              <p:nvPr/>
            </p:nvSpPr>
            <p:spPr bwMode="auto">
              <a:xfrm>
                <a:off x="3001" y="3772"/>
                <a:ext cx="94" cy="1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3149" name="Line 93"/>
            <p:cNvSpPr>
              <a:spLocks noChangeShapeType="1"/>
            </p:cNvSpPr>
            <p:nvPr/>
          </p:nvSpPr>
          <p:spPr bwMode="auto">
            <a:xfrm>
              <a:off x="3099" y="3777"/>
              <a:ext cx="11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150" name="Line 94"/>
            <p:cNvSpPr>
              <a:spLocks noChangeShapeType="1"/>
            </p:cNvSpPr>
            <p:nvPr/>
          </p:nvSpPr>
          <p:spPr bwMode="auto">
            <a:xfrm>
              <a:off x="3099" y="3870"/>
              <a:ext cx="11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151" name="Line 95"/>
          <p:cNvSpPr>
            <a:spLocks noChangeShapeType="1"/>
          </p:cNvSpPr>
          <p:nvPr/>
        </p:nvSpPr>
        <p:spPr bwMode="auto">
          <a:xfrm flipV="1">
            <a:off x="10797540" y="6494147"/>
            <a:ext cx="7619" cy="1600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2" tIns="65291" rIns="130582" bIns="65291" anchor="ctr"/>
          <a:lstStyle/>
          <a:p>
            <a:endParaRPr lang="en-US"/>
          </a:p>
        </p:txBody>
      </p:sp>
      <p:sp>
        <p:nvSpPr>
          <p:cNvPr id="173152" name="Freeform 96"/>
          <p:cNvSpPr>
            <a:spLocks/>
          </p:cNvSpPr>
          <p:nvPr/>
        </p:nvSpPr>
        <p:spPr bwMode="auto">
          <a:xfrm>
            <a:off x="9433561" y="5522597"/>
            <a:ext cx="4224020" cy="1064896"/>
          </a:xfrm>
          <a:custGeom>
            <a:avLst/>
            <a:gdLst>
              <a:gd name="T0" fmla="*/ 672 w 1663"/>
              <a:gd name="T1" fmla="*/ 558 h 559"/>
              <a:gd name="T2" fmla="*/ 870 w 1663"/>
              <a:gd name="T3" fmla="*/ 558 h 559"/>
              <a:gd name="T4" fmla="*/ 1032 w 1663"/>
              <a:gd name="T5" fmla="*/ 558 h 559"/>
              <a:gd name="T6" fmla="*/ 1176 w 1663"/>
              <a:gd name="T7" fmla="*/ 558 h 559"/>
              <a:gd name="T8" fmla="*/ 1302 w 1663"/>
              <a:gd name="T9" fmla="*/ 534 h 559"/>
              <a:gd name="T10" fmla="*/ 1404 w 1663"/>
              <a:gd name="T11" fmla="*/ 426 h 559"/>
              <a:gd name="T12" fmla="*/ 1422 w 1663"/>
              <a:gd name="T13" fmla="*/ 300 h 559"/>
              <a:gd name="T14" fmla="*/ 1368 w 1663"/>
              <a:gd name="T15" fmla="*/ 162 h 559"/>
              <a:gd name="T16" fmla="*/ 1242 w 1663"/>
              <a:gd name="T17" fmla="*/ 108 h 559"/>
              <a:gd name="T18" fmla="*/ 1068 w 1663"/>
              <a:gd name="T19" fmla="*/ 96 h 559"/>
              <a:gd name="T20" fmla="*/ 882 w 1663"/>
              <a:gd name="T21" fmla="*/ 90 h 559"/>
              <a:gd name="T22" fmla="*/ 720 w 1663"/>
              <a:gd name="T23" fmla="*/ 84 h 559"/>
              <a:gd name="T24" fmla="*/ 540 w 1663"/>
              <a:gd name="T25" fmla="*/ 72 h 559"/>
              <a:gd name="T26" fmla="*/ 372 w 1663"/>
              <a:gd name="T27" fmla="*/ 60 h 559"/>
              <a:gd name="T28" fmla="*/ 162 w 1663"/>
              <a:gd name="T29" fmla="*/ 60 h 559"/>
              <a:gd name="T30" fmla="*/ 36 w 1663"/>
              <a:gd name="T31" fmla="*/ 60 h 559"/>
              <a:gd name="T32" fmla="*/ 66 w 1663"/>
              <a:gd name="T33" fmla="*/ 132 h 559"/>
              <a:gd name="T34" fmla="*/ 192 w 1663"/>
              <a:gd name="T35" fmla="*/ 132 h 559"/>
              <a:gd name="T36" fmla="*/ 366 w 1663"/>
              <a:gd name="T37" fmla="*/ 144 h 559"/>
              <a:gd name="T38" fmla="*/ 510 w 1663"/>
              <a:gd name="T39" fmla="*/ 144 h 559"/>
              <a:gd name="T40" fmla="*/ 660 w 1663"/>
              <a:gd name="T41" fmla="*/ 156 h 559"/>
              <a:gd name="T42" fmla="*/ 858 w 1663"/>
              <a:gd name="T43" fmla="*/ 162 h 559"/>
              <a:gd name="T44" fmla="*/ 1020 w 1663"/>
              <a:gd name="T45" fmla="*/ 174 h 559"/>
              <a:gd name="T46" fmla="*/ 1218 w 1663"/>
              <a:gd name="T47" fmla="*/ 180 h 559"/>
              <a:gd name="T48" fmla="*/ 1380 w 1663"/>
              <a:gd name="T49" fmla="*/ 186 h 559"/>
              <a:gd name="T50" fmla="*/ 1518 w 1663"/>
              <a:gd name="T51" fmla="*/ 186 h 559"/>
              <a:gd name="T52" fmla="*/ 1644 w 1663"/>
              <a:gd name="T53" fmla="*/ 156 h 559"/>
              <a:gd name="T54" fmla="*/ 1602 w 1663"/>
              <a:gd name="T55" fmla="*/ 66 h 559"/>
              <a:gd name="T56" fmla="*/ 1452 w 1663"/>
              <a:gd name="T57" fmla="*/ 48 h 559"/>
              <a:gd name="T58" fmla="*/ 1296 w 1663"/>
              <a:gd name="T59" fmla="*/ 42 h 559"/>
              <a:gd name="T60" fmla="*/ 1044 w 1663"/>
              <a:gd name="T61" fmla="*/ 30 h 559"/>
              <a:gd name="T62" fmla="*/ 858 w 1663"/>
              <a:gd name="T63" fmla="*/ 24 h 559"/>
              <a:gd name="T64" fmla="*/ 678 w 1663"/>
              <a:gd name="T65" fmla="*/ 6 h 559"/>
              <a:gd name="T66" fmla="*/ 510 w 1663"/>
              <a:gd name="T67" fmla="*/ 0 h 559"/>
              <a:gd name="T68" fmla="*/ 372 w 1663"/>
              <a:gd name="T69" fmla="*/ 0 h 559"/>
              <a:gd name="T70" fmla="*/ 150 w 1663"/>
              <a:gd name="T71" fmla="*/ 0 h 559"/>
              <a:gd name="T72" fmla="*/ 18 w 1663"/>
              <a:gd name="T73" fmla="*/ 36 h 559"/>
              <a:gd name="T74" fmla="*/ 84 w 1663"/>
              <a:gd name="T75" fmla="*/ 114 h 559"/>
              <a:gd name="T76" fmla="*/ 246 w 1663"/>
              <a:gd name="T77" fmla="*/ 144 h 559"/>
              <a:gd name="T78" fmla="*/ 408 w 1663"/>
              <a:gd name="T79" fmla="*/ 156 h 559"/>
              <a:gd name="T80" fmla="*/ 588 w 1663"/>
              <a:gd name="T81" fmla="*/ 156 h 559"/>
              <a:gd name="T82" fmla="*/ 816 w 1663"/>
              <a:gd name="T83" fmla="*/ 156 h 559"/>
              <a:gd name="T84" fmla="*/ 972 w 1663"/>
              <a:gd name="T85" fmla="*/ 168 h 559"/>
              <a:gd name="T86" fmla="*/ 1134 w 1663"/>
              <a:gd name="T87" fmla="*/ 168 h 559"/>
              <a:gd name="T88" fmla="*/ 1344 w 1663"/>
              <a:gd name="T89" fmla="*/ 174 h 559"/>
              <a:gd name="T90" fmla="*/ 1524 w 1663"/>
              <a:gd name="T91" fmla="*/ 168 h 559"/>
              <a:gd name="T92" fmla="*/ 1530 w 1663"/>
              <a:gd name="T93" fmla="*/ 102 h 559"/>
              <a:gd name="T94" fmla="*/ 1254 w 1663"/>
              <a:gd name="T95" fmla="*/ 90 h 559"/>
              <a:gd name="T96" fmla="*/ 972 w 1663"/>
              <a:gd name="T97" fmla="*/ 66 h 559"/>
              <a:gd name="T98" fmla="*/ 618 w 1663"/>
              <a:gd name="T99" fmla="*/ 48 h 559"/>
              <a:gd name="T100" fmla="*/ 342 w 1663"/>
              <a:gd name="T101" fmla="*/ 30 h 559"/>
              <a:gd name="T102" fmla="*/ 192 w 1663"/>
              <a:gd name="T103" fmla="*/ 60 h 559"/>
              <a:gd name="T104" fmla="*/ 222 w 1663"/>
              <a:gd name="T105" fmla="*/ 114 h 559"/>
              <a:gd name="T106" fmla="*/ 450 w 1663"/>
              <a:gd name="T107" fmla="*/ 114 h 559"/>
              <a:gd name="T108" fmla="*/ 786 w 1663"/>
              <a:gd name="T109" fmla="*/ 114 h 559"/>
              <a:gd name="T110" fmla="*/ 1086 w 1663"/>
              <a:gd name="T111" fmla="*/ 114 h 559"/>
              <a:gd name="T112" fmla="*/ 1296 w 1663"/>
              <a:gd name="T113" fmla="*/ 120 h 559"/>
              <a:gd name="T114" fmla="*/ 1482 w 1663"/>
              <a:gd name="T115" fmla="*/ 126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63" h="559">
                <a:moveTo>
                  <a:pt x="546" y="558"/>
                </a:moveTo>
                <a:lnTo>
                  <a:pt x="570" y="558"/>
                </a:lnTo>
                <a:lnTo>
                  <a:pt x="588" y="558"/>
                </a:lnTo>
                <a:lnTo>
                  <a:pt x="606" y="558"/>
                </a:lnTo>
                <a:lnTo>
                  <a:pt x="636" y="558"/>
                </a:lnTo>
                <a:lnTo>
                  <a:pt x="654" y="558"/>
                </a:lnTo>
                <a:lnTo>
                  <a:pt x="672" y="558"/>
                </a:lnTo>
                <a:lnTo>
                  <a:pt x="690" y="558"/>
                </a:lnTo>
                <a:lnTo>
                  <a:pt x="708" y="558"/>
                </a:lnTo>
                <a:lnTo>
                  <a:pt x="774" y="558"/>
                </a:lnTo>
                <a:lnTo>
                  <a:pt x="816" y="558"/>
                </a:lnTo>
                <a:lnTo>
                  <a:pt x="834" y="558"/>
                </a:lnTo>
                <a:lnTo>
                  <a:pt x="852" y="558"/>
                </a:lnTo>
                <a:lnTo>
                  <a:pt x="870" y="558"/>
                </a:lnTo>
                <a:lnTo>
                  <a:pt x="912" y="558"/>
                </a:lnTo>
                <a:lnTo>
                  <a:pt x="930" y="558"/>
                </a:lnTo>
                <a:lnTo>
                  <a:pt x="960" y="558"/>
                </a:lnTo>
                <a:lnTo>
                  <a:pt x="978" y="558"/>
                </a:lnTo>
                <a:lnTo>
                  <a:pt x="996" y="558"/>
                </a:lnTo>
                <a:lnTo>
                  <a:pt x="1014" y="558"/>
                </a:lnTo>
                <a:lnTo>
                  <a:pt x="1032" y="558"/>
                </a:lnTo>
                <a:lnTo>
                  <a:pt x="1062" y="558"/>
                </a:lnTo>
                <a:lnTo>
                  <a:pt x="1080" y="558"/>
                </a:lnTo>
                <a:lnTo>
                  <a:pt x="1104" y="558"/>
                </a:lnTo>
                <a:lnTo>
                  <a:pt x="1122" y="558"/>
                </a:lnTo>
                <a:lnTo>
                  <a:pt x="1140" y="558"/>
                </a:lnTo>
                <a:lnTo>
                  <a:pt x="1158" y="558"/>
                </a:lnTo>
                <a:lnTo>
                  <a:pt x="1176" y="558"/>
                </a:lnTo>
                <a:lnTo>
                  <a:pt x="1194" y="558"/>
                </a:lnTo>
                <a:lnTo>
                  <a:pt x="1212" y="558"/>
                </a:lnTo>
                <a:lnTo>
                  <a:pt x="1230" y="558"/>
                </a:lnTo>
                <a:lnTo>
                  <a:pt x="1248" y="552"/>
                </a:lnTo>
                <a:lnTo>
                  <a:pt x="1266" y="540"/>
                </a:lnTo>
                <a:lnTo>
                  <a:pt x="1284" y="540"/>
                </a:lnTo>
                <a:lnTo>
                  <a:pt x="1302" y="534"/>
                </a:lnTo>
                <a:lnTo>
                  <a:pt x="1320" y="522"/>
                </a:lnTo>
                <a:lnTo>
                  <a:pt x="1338" y="510"/>
                </a:lnTo>
                <a:lnTo>
                  <a:pt x="1356" y="498"/>
                </a:lnTo>
                <a:lnTo>
                  <a:pt x="1374" y="480"/>
                </a:lnTo>
                <a:lnTo>
                  <a:pt x="1386" y="462"/>
                </a:lnTo>
                <a:lnTo>
                  <a:pt x="1398" y="444"/>
                </a:lnTo>
                <a:lnTo>
                  <a:pt x="1404" y="426"/>
                </a:lnTo>
                <a:lnTo>
                  <a:pt x="1404" y="408"/>
                </a:lnTo>
                <a:lnTo>
                  <a:pt x="1410" y="390"/>
                </a:lnTo>
                <a:lnTo>
                  <a:pt x="1416" y="372"/>
                </a:lnTo>
                <a:lnTo>
                  <a:pt x="1416" y="354"/>
                </a:lnTo>
                <a:lnTo>
                  <a:pt x="1422" y="336"/>
                </a:lnTo>
                <a:lnTo>
                  <a:pt x="1422" y="318"/>
                </a:lnTo>
                <a:lnTo>
                  <a:pt x="1422" y="300"/>
                </a:lnTo>
                <a:lnTo>
                  <a:pt x="1422" y="282"/>
                </a:lnTo>
                <a:lnTo>
                  <a:pt x="1422" y="252"/>
                </a:lnTo>
                <a:lnTo>
                  <a:pt x="1422" y="234"/>
                </a:lnTo>
                <a:lnTo>
                  <a:pt x="1416" y="216"/>
                </a:lnTo>
                <a:lnTo>
                  <a:pt x="1404" y="198"/>
                </a:lnTo>
                <a:lnTo>
                  <a:pt x="1386" y="180"/>
                </a:lnTo>
                <a:lnTo>
                  <a:pt x="1368" y="162"/>
                </a:lnTo>
                <a:lnTo>
                  <a:pt x="1350" y="150"/>
                </a:lnTo>
                <a:lnTo>
                  <a:pt x="1332" y="138"/>
                </a:lnTo>
                <a:lnTo>
                  <a:pt x="1314" y="132"/>
                </a:lnTo>
                <a:lnTo>
                  <a:pt x="1296" y="126"/>
                </a:lnTo>
                <a:lnTo>
                  <a:pt x="1278" y="120"/>
                </a:lnTo>
                <a:lnTo>
                  <a:pt x="1260" y="114"/>
                </a:lnTo>
                <a:lnTo>
                  <a:pt x="1242" y="108"/>
                </a:lnTo>
                <a:lnTo>
                  <a:pt x="1224" y="102"/>
                </a:lnTo>
                <a:lnTo>
                  <a:pt x="1206" y="96"/>
                </a:lnTo>
                <a:lnTo>
                  <a:pt x="1188" y="96"/>
                </a:lnTo>
                <a:lnTo>
                  <a:pt x="1170" y="96"/>
                </a:lnTo>
                <a:lnTo>
                  <a:pt x="1128" y="96"/>
                </a:lnTo>
                <a:lnTo>
                  <a:pt x="1086" y="96"/>
                </a:lnTo>
                <a:lnTo>
                  <a:pt x="1068" y="96"/>
                </a:lnTo>
                <a:lnTo>
                  <a:pt x="1038" y="96"/>
                </a:lnTo>
                <a:lnTo>
                  <a:pt x="1008" y="96"/>
                </a:lnTo>
                <a:lnTo>
                  <a:pt x="978" y="96"/>
                </a:lnTo>
                <a:lnTo>
                  <a:pt x="960" y="96"/>
                </a:lnTo>
                <a:lnTo>
                  <a:pt x="936" y="96"/>
                </a:lnTo>
                <a:lnTo>
                  <a:pt x="912" y="90"/>
                </a:lnTo>
                <a:lnTo>
                  <a:pt x="882" y="90"/>
                </a:lnTo>
                <a:lnTo>
                  <a:pt x="864" y="90"/>
                </a:lnTo>
                <a:lnTo>
                  <a:pt x="840" y="90"/>
                </a:lnTo>
                <a:lnTo>
                  <a:pt x="822" y="90"/>
                </a:lnTo>
                <a:lnTo>
                  <a:pt x="792" y="90"/>
                </a:lnTo>
                <a:lnTo>
                  <a:pt x="762" y="90"/>
                </a:lnTo>
                <a:lnTo>
                  <a:pt x="744" y="84"/>
                </a:lnTo>
                <a:lnTo>
                  <a:pt x="720" y="84"/>
                </a:lnTo>
                <a:lnTo>
                  <a:pt x="678" y="78"/>
                </a:lnTo>
                <a:lnTo>
                  <a:pt x="660" y="78"/>
                </a:lnTo>
                <a:lnTo>
                  <a:pt x="636" y="78"/>
                </a:lnTo>
                <a:lnTo>
                  <a:pt x="618" y="78"/>
                </a:lnTo>
                <a:lnTo>
                  <a:pt x="588" y="78"/>
                </a:lnTo>
                <a:lnTo>
                  <a:pt x="558" y="72"/>
                </a:lnTo>
                <a:lnTo>
                  <a:pt x="540" y="72"/>
                </a:lnTo>
                <a:lnTo>
                  <a:pt x="522" y="72"/>
                </a:lnTo>
                <a:lnTo>
                  <a:pt x="486" y="72"/>
                </a:lnTo>
                <a:lnTo>
                  <a:pt x="468" y="66"/>
                </a:lnTo>
                <a:lnTo>
                  <a:pt x="438" y="66"/>
                </a:lnTo>
                <a:lnTo>
                  <a:pt x="408" y="66"/>
                </a:lnTo>
                <a:lnTo>
                  <a:pt x="390" y="66"/>
                </a:lnTo>
                <a:lnTo>
                  <a:pt x="372" y="60"/>
                </a:lnTo>
                <a:lnTo>
                  <a:pt x="330" y="60"/>
                </a:lnTo>
                <a:lnTo>
                  <a:pt x="270" y="60"/>
                </a:lnTo>
                <a:lnTo>
                  <a:pt x="252" y="60"/>
                </a:lnTo>
                <a:lnTo>
                  <a:pt x="234" y="60"/>
                </a:lnTo>
                <a:lnTo>
                  <a:pt x="210" y="60"/>
                </a:lnTo>
                <a:lnTo>
                  <a:pt x="192" y="60"/>
                </a:lnTo>
                <a:lnTo>
                  <a:pt x="162" y="60"/>
                </a:lnTo>
                <a:lnTo>
                  <a:pt x="144" y="60"/>
                </a:lnTo>
                <a:lnTo>
                  <a:pt x="126" y="60"/>
                </a:lnTo>
                <a:lnTo>
                  <a:pt x="108" y="60"/>
                </a:lnTo>
                <a:lnTo>
                  <a:pt x="90" y="60"/>
                </a:lnTo>
                <a:lnTo>
                  <a:pt x="72" y="60"/>
                </a:lnTo>
                <a:lnTo>
                  <a:pt x="54" y="60"/>
                </a:lnTo>
                <a:lnTo>
                  <a:pt x="36" y="60"/>
                </a:lnTo>
                <a:lnTo>
                  <a:pt x="18" y="66"/>
                </a:lnTo>
                <a:lnTo>
                  <a:pt x="0" y="72"/>
                </a:lnTo>
                <a:lnTo>
                  <a:pt x="0" y="90"/>
                </a:lnTo>
                <a:lnTo>
                  <a:pt x="12" y="108"/>
                </a:lnTo>
                <a:lnTo>
                  <a:pt x="30" y="120"/>
                </a:lnTo>
                <a:lnTo>
                  <a:pt x="48" y="126"/>
                </a:lnTo>
                <a:lnTo>
                  <a:pt x="66" y="132"/>
                </a:lnTo>
                <a:lnTo>
                  <a:pt x="84" y="132"/>
                </a:lnTo>
                <a:lnTo>
                  <a:pt x="102" y="132"/>
                </a:lnTo>
                <a:lnTo>
                  <a:pt x="120" y="132"/>
                </a:lnTo>
                <a:lnTo>
                  <a:pt x="138" y="132"/>
                </a:lnTo>
                <a:lnTo>
                  <a:pt x="156" y="132"/>
                </a:lnTo>
                <a:lnTo>
                  <a:pt x="174" y="132"/>
                </a:lnTo>
                <a:lnTo>
                  <a:pt x="192" y="132"/>
                </a:lnTo>
                <a:lnTo>
                  <a:pt x="216" y="138"/>
                </a:lnTo>
                <a:lnTo>
                  <a:pt x="234" y="138"/>
                </a:lnTo>
                <a:lnTo>
                  <a:pt x="252" y="138"/>
                </a:lnTo>
                <a:lnTo>
                  <a:pt x="276" y="144"/>
                </a:lnTo>
                <a:lnTo>
                  <a:pt x="300" y="144"/>
                </a:lnTo>
                <a:lnTo>
                  <a:pt x="324" y="144"/>
                </a:lnTo>
                <a:lnTo>
                  <a:pt x="366" y="144"/>
                </a:lnTo>
                <a:lnTo>
                  <a:pt x="396" y="144"/>
                </a:lnTo>
                <a:lnTo>
                  <a:pt x="414" y="144"/>
                </a:lnTo>
                <a:lnTo>
                  <a:pt x="438" y="144"/>
                </a:lnTo>
                <a:lnTo>
                  <a:pt x="456" y="144"/>
                </a:lnTo>
                <a:lnTo>
                  <a:pt x="474" y="144"/>
                </a:lnTo>
                <a:lnTo>
                  <a:pt x="492" y="144"/>
                </a:lnTo>
                <a:lnTo>
                  <a:pt x="510" y="144"/>
                </a:lnTo>
                <a:lnTo>
                  <a:pt x="534" y="144"/>
                </a:lnTo>
                <a:lnTo>
                  <a:pt x="558" y="150"/>
                </a:lnTo>
                <a:lnTo>
                  <a:pt x="582" y="150"/>
                </a:lnTo>
                <a:lnTo>
                  <a:pt x="600" y="150"/>
                </a:lnTo>
                <a:lnTo>
                  <a:pt x="618" y="150"/>
                </a:lnTo>
                <a:lnTo>
                  <a:pt x="636" y="156"/>
                </a:lnTo>
                <a:lnTo>
                  <a:pt x="660" y="156"/>
                </a:lnTo>
                <a:lnTo>
                  <a:pt x="690" y="156"/>
                </a:lnTo>
                <a:lnTo>
                  <a:pt x="720" y="156"/>
                </a:lnTo>
                <a:lnTo>
                  <a:pt x="756" y="156"/>
                </a:lnTo>
                <a:lnTo>
                  <a:pt x="780" y="162"/>
                </a:lnTo>
                <a:lnTo>
                  <a:pt x="798" y="162"/>
                </a:lnTo>
                <a:lnTo>
                  <a:pt x="828" y="162"/>
                </a:lnTo>
                <a:lnTo>
                  <a:pt x="858" y="162"/>
                </a:lnTo>
                <a:lnTo>
                  <a:pt x="876" y="162"/>
                </a:lnTo>
                <a:lnTo>
                  <a:pt x="912" y="162"/>
                </a:lnTo>
                <a:lnTo>
                  <a:pt x="930" y="162"/>
                </a:lnTo>
                <a:lnTo>
                  <a:pt x="948" y="162"/>
                </a:lnTo>
                <a:lnTo>
                  <a:pt x="978" y="168"/>
                </a:lnTo>
                <a:lnTo>
                  <a:pt x="996" y="168"/>
                </a:lnTo>
                <a:lnTo>
                  <a:pt x="1020" y="174"/>
                </a:lnTo>
                <a:lnTo>
                  <a:pt x="1038" y="174"/>
                </a:lnTo>
                <a:lnTo>
                  <a:pt x="1068" y="174"/>
                </a:lnTo>
                <a:lnTo>
                  <a:pt x="1098" y="174"/>
                </a:lnTo>
                <a:lnTo>
                  <a:pt x="1116" y="174"/>
                </a:lnTo>
                <a:lnTo>
                  <a:pt x="1158" y="180"/>
                </a:lnTo>
                <a:lnTo>
                  <a:pt x="1188" y="180"/>
                </a:lnTo>
                <a:lnTo>
                  <a:pt x="1218" y="180"/>
                </a:lnTo>
                <a:lnTo>
                  <a:pt x="1242" y="180"/>
                </a:lnTo>
                <a:lnTo>
                  <a:pt x="1260" y="180"/>
                </a:lnTo>
                <a:lnTo>
                  <a:pt x="1290" y="186"/>
                </a:lnTo>
                <a:lnTo>
                  <a:pt x="1314" y="186"/>
                </a:lnTo>
                <a:lnTo>
                  <a:pt x="1344" y="186"/>
                </a:lnTo>
                <a:lnTo>
                  <a:pt x="1362" y="186"/>
                </a:lnTo>
                <a:lnTo>
                  <a:pt x="1380" y="186"/>
                </a:lnTo>
                <a:lnTo>
                  <a:pt x="1398" y="186"/>
                </a:lnTo>
                <a:lnTo>
                  <a:pt x="1416" y="186"/>
                </a:lnTo>
                <a:lnTo>
                  <a:pt x="1434" y="186"/>
                </a:lnTo>
                <a:lnTo>
                  <a:pt x="1464" y="186"/>
                </a:lnTo>
                <a:lnTo>
                  <a:pt x="1482" y="186"/>
                </a:lnTo>
                <a:lnTo>
                  <a:pt x="1500" y="186"/>
                </a:lnTo>
                <a:lnTo>
                  <a:pt x="1518" y="186"/>
                </a:lnTo>
                <a:lnTo>
                  <a:pt x="1536" y="186"/>
                </a:lnTo>
                <a:lnTo>
                  <a:pt x="1554" y="186"/>
                </a:lnTo>
                <a:lnTo>
                  <a:pt x="1572" y="180"/>
                </a:lnTo>
                <a:lnTo>
                  <a:pt x="1590" y="174"/>
                </a:lnTo>
                <a:lnTo>
                  <a:pt x="1608" y="168"/>
                </a:lnTo>
                <a:lnTo>
                  <a:pt x="1626" y="162"/>
                </a:lnTo>
                <a:lnTo>
                  <a:pt x="1644" y="156"/>
                </a:lnTo>
                <a:lnTo>
                  <a:pt x="1656" y="138"/>
                </a:lnTo>
                <a:lnTo>
                  <a:pt x="1662" y="120"/>
                </a:lnTo>
                <a:lnTo>
                  <a:pt x="1662" y="102"/>
                </a:lnTo>
                <a:lnTo>
                  <a:pt x="1656" y="84"/>
                </a:lnTo>
                <a:lnTo>
                  <a:pt x="1638" y="72"/>
                </a:lnTo>
                <a:lnTo>
                  <a:pt x="1620" y="66"/>
                </a:lnTo>
                <a:lnTo>
                  <a:pt x="1602" y="66"/>
                </a:lnTo>
                <a:lnTo>
                  <a:pt x="1584" y="60"/>
                </a:lnTo>
                <a:lnTo>
                  <a:pt x="1560" y="54"/>
                </a:lnTo>
                <a:lnTo>
                  <a:pt x="1542" y="48"/>
                </a:lnTo>
                <a:lnTo>
                  <a:pt x="1524" y="48"/>
                </a:lnTo>
                <a:lnTo>
                  <a:pt x="1488" y="48"/>
                </a:lnTo>
                <a:lnTo>
                  <a:pt x="1470" y="48"/>
                </a:lnTo>
                <a:lnTo>
                  <a:pt x="1452" y="48"/>
                </a:lnTo>
                <a:lnTo>
                  <a:pt x="1434" y="48"/>
                </a:lnTo>
                <a:lnTo>
                  <a:pt x="1416" y="48"/>
                </a:lnTo>
                <a:lnTo>
                  <a:pt x="1392" y="48"/>
                </a:lnTo>
                <a:lnTo>
                  <a:pt x="1368" y="48"/>
                </a:lnTo>
                <a:lnTo>
                  <a:pt x="1344" y="48"/>
                </a:lnTo>
                <a:lnTo>
                  <a:pt x="1320" y="42"/>
                </a:lnTo>
                <a:lnTo>
                  <a:pt x="1296" y="42"/>
                </a:lnTo>
                <a:lnTo>
                  <a:pt x="1254" y="42"/>
                </a:lnTo>
                <a:lnTo>
                  <a:pt x="1236" y="36"/>
                </a:lnTo>
                <a:lnTo>
                  <a:pt x="1200" y="36"/>
                </a:lnTo>
                <a:lnTo>
                  <a:pt x="1170" y="36"/>
                </a:lnTo>
                <a:lnTo>
                  <a:pt x="1140" y="30"/>
                </a:lnTo>
                <a:lnTo>
                  <a:pt x="1086" y="30"/>
                </a:lnTo>
                <a:lnTo>
                  <a:pt x="1044" y="30"/>
                </a:lnTo>
                <a:lnTo>
                  <a:pt x="1008" y="30"/>
                </a:lnTo>
                <a:lnTo>
                  <a:pt x="990" y="30"/>
                </a:lnTo>
                <a:lnTo>
                  <a:pt x="972" y="30"/>
                </a:lnTo>
                <a:lnTo>
                  <a:pt x="948" y="30"/>
                </a:lnTo>
                <a:lnTo>
                  <a:pt x="918" y="24"/>
                </a:lnTo>
                <a:lnTo>
                  <a:pt x="888" y="24"/>
                </a:lnTo>
                <a:lnTo>
                  <a:pt x="858" y="24"/>
                </a:lnTo>
                <a:lnTo>
                  <a:pt x="840" y="24"/>
                </a:lnTo>
                <a:lnTo>
                  <a:pt x="822" y="24"/>
                </a:lnTo>
                <a:lnTo>
                  <a:pt x="786" y="24"/>
                </a:lnTo>
                <a:lnTo>
                  <a:pt x="756" y="18"/>
                </a:lnTo>
                <a:lnTo>
                  <a:pt x="738" y="12"/>
                </a:lnTo>
                <a:lnTo>
                  <a:pt x="708" y="12"/>
                </a:lnTo>
                <a:lnTo>
                  <a:pt x="678" y="6"/>
                </a:lnTo>
                <a:lnTo>
                  <a:pt x="660" y="6"/>
                </a:lnTo>
                <a:lnTo>
                  <a:pt x="642" y="6"/>
                </a:lnTo>
                <a:lnTo>
                  <a:pt x="624" y="6"/>
                </a:lnTo>
                <a:lnTo>
                  <a:pt x="594" y="0"/>
                </a:lnTo>
                <a:lnTo>
                  <a:pt x="564" y="0"/>
                </a:lnTo>
                <a:lnTo>
                  <a:pt x="540" y="0"/>
                </a:lnTo>
                <a:lnTo>
                  <a:pt x="510" y="0"/>
                </a:lnTo>
                <a:lnTo>
                  <a:pt x="492" y="0"/>
                </a:lnTo>
                <a:lnTo>
                  <a:pt x="474" y="0"/>
                </a:lnTo>
                <a:lnTo>
                  <a:pt x="450" y="0"/>
                </a:lnTo>
                <a:lnTo>
                  <a:pt x="432" y="0"/>
                </a:lnTo>
                <a:lnTo>
                  <a:pt x="408" y="0"/>
                </a:lnTo>
                <a:lnTo>
                  <a:pt x="390" y="0"/>
                </a:lnTo>
                <a:lnTo>
                  <a:pt x="372" y="0"/>
                </a:lnTo>
                <a:lnTo>
                  <a:pt x="342" y="0"/>
                </a:lnTo>
                <a:lnTo>
                  <a:pt x="264" y="0"/>
                </a:lnTo>
                <a:lnTo>
                  <a:pt x="234" y="0"/>
                </a:lnTo>
                <a:lnTo>
                  <a:pt x="216" y="0"/>
                </a:lnTo>
                <a:lnTo>
                  <a:pt x="186" y="0"/>
                </a:lnTo>
                <a:lnTo>
                  <a:pt x="168" y="0"/>
                </a:lnTo>
                <a:lnTo>
                  <a:pt x="150" y="0"/>
                </a:lnTo>
                <a:lnTo>
                  <a:pt x="132" y="0"/>
                </a:lnTo>
                <a:lnTo>
                  <a:pt x="114" y="0"/>
                </a:lnTo>
                <a:lnTo>
                  <a:pt x="78" y="0"/>
                </a:lnTo>
                <a:lnTo>
                  <a:pt x="60" y="6"/>
                </a:lnTo>
                <a:lnTo>
                  <a:pt x="42" y="12"/>
                </a:lnTo>
                <a:lnTo>
                  <a:pt x="24" y="18"/>
                </a:lnTo>
                <a:lnTo>
                  <a:pt x="18" y="36"/>
                </a:lnTo>
                <a:lnTo>
                  <a:pt x="18" y="54"/>
                </a:lnTo>
                <a:lnTo>
                  <a:pt x="18" y="72"/>
                </a:lnTo>
                <a:lnTo>
                  <a:pt x="18" y="90"/>
                </a:lnTo>
                <a:lnTo>
                  <a:pt x="18" y="108"/>
                </a:lnTo>
                <a:lnTo>
                  <a:pt x="48" y="108"/>
                </a:lnTo>
                <a:lnTo>
                  <a:pt x="66" y="114"/>
                </a:lnTo>
                <a:lnTo>
                  <a:pt x="84" y="114"/>
                </a:lnTo>
                <a:lnTo>
                  <a:pt x="108" y="114"/>
                </a:lnTo>
                <a:lnTo>
                  <a:pt x="126" y="114"/>
                </a:lnTo>
                <a:lnTo>
                  <a:pt x="156" y="126"/>
                </a:lnTo>
                <a:lnTo>
                  <a:pt x="186" y="138"/>
                </a:lnTo>
                <a:lnTo>
                  <a:pt x="204" y="138"/>
                </a:lnTo>
                <a:lnTo>
                  <a:pt x="222" y="144"/>
                </a:lnTo>
                <a:lnTo>
                  <a:pt x="246" y="144"/>
                </a:lnTo>
                <a:lnTo>
                  <a:pt x="270" y="150"/>
                </a:lnTo>
                <a:lnTo>
                  <a:pt x="306" y="156"/>
                </a:lnTo>
                <a:lnTo>
                  <a:pt x="324" y="156"/>
                </a:lnTo>
                <a:lnTo>
                  <a:pt x="342" y="156"/>
                </a:lnTo>
                <a:lnTo>
                  <a:pt x="360" y="156"/>
                </a:lnTo>
                <a:lnTo>
                  <a:pt x="384" y="156"/>
                </a:lnTo>
                <a:lnTo>
                  <a:pt x="408" y="156"/>
                </a:lnTo>
                <a:lnTo>
                  <a:pt x="438" y="156"/>
                </a:lnTo>
                <a:lnTo>
                  <a:pt x="462" y="156"/>
                </a:lnTo>
                <a:lnTo>
                  <a:pt x="492" y="156"/>
                </a:lnTo>
                <a:lnTo>
                  <a:pt x="522" y="156"/>
                </a:lnTo>
                <a:lnTo>
                  <a:pt x="540" y="156"/>
                </a:lnTo>
                <a:lnTo>
                  <a:pt x="570" y="156"/>
                </a:lnTo>
                <a:lnTo>
                  <a:pt x="588" y="156"/>
                </a:lnTo>
                <a:lnTo>
                  <a:pt x="630" y="156"/>
                </a:lnTo>
                <a:lnTo>
                  <a:pt x="648" y="156"/>
                </a:lnTo>
                <a:lnTo>
                  <a:pt x="672" y="156"/>
                </a:lnTo>
                <a:lnTo>
                  <a:pt x="702" y="156"/>
                </a:lnTo>
                <a:lnTo>
                  <a:pt x="744" y="156"/>
                </a:lnTo>
                <a:lnTo>
                  <a:pt x="774" y="156"/>
                </a:lnTo>
                <a:lnTo>
                  <a:pt x="816" y="156"/>
                </a:lnTo>
                <a:lnTo>
                  <a:pt x="846" y="156"/>
                </a:lnTo>
                <a:lnTo>
                  <a:pt x="876" y="156"/>
                </a:lnTo>
                <a:lnTo>
                  <a:pt x="894" y="162"/>
                </a:lnTo>
                <a:lnTo>
                  <a:pt x="912" y="162"/>
                </a:lnTo>
                <a:lnTo>
                  <a:pt x="936" y="162"/>
                </a:lnTo>
                <a:lnTo>
                  <a:pt x="954" y="168"/>
                </a:lnTo>
                <a:lnTo>
                  <a:pt x="972" y="168"/>
                </a:lnTo>
                <a:lnTo>
                  <a:pt x="990" y="168"/>
                </a:lnTo>
                <a:lnTo>
                  <a:pt x="1014" y="168"/>
                </a:lnTo>
                <a:lnTo>
                  <a:pt x="1044" y="168"/>
                </a:lnTo>
                <a:lnTo>
                  <a:pt x="1080" y="168"/>
                </a:lnTo>
                <a:lnTo>
                  <a:pt x="1098" y="168"/>
                </a:lnTo>
                <a:lnTo>
                  <a:pt x="1116" y="168"/>
                </a:lnTo>
                <a:lnTo>
                  <a:pt x="1134" y="168"/>
                </a:lnTo>
                <a:lnTo>
                  <a:pt x="1176" y="174"/>
                </a:lnTo>
                <a:lnTo>
                  <a:pt x="1200" y="174"/>
                </a:lnTo>
                <a:lnTo>
                  <a:pt x="1230" y="174"/>
                </a:lnTo>
                <a:lnTo>
                  <a:pt x="1248" y="174"/>
                </a:lnTo>
                <a:lnTo>
                  <a:pt x="1272" y="174"/>
                </a:lnTo>
                <a:lnTo>
                  <a:pt x="1302" y="174"/>
                </a:lnTo>
                <a:lnTo>
                  <a:pt x="1344" y="174"/>
                </a:lnTo>
                <a:lnTo>
                  <a:pt x="1386" y="174"/>
                </a:lnTo>
                <a:lnTo>
                  <a:pt x="1416" y="174"/>
                </a:lnTo>
                <a:lnTo>
                  <a:pt x="1440" y="174"/>
                </a:lnTo>
                <a:lnTo>
                  <a:pt x="1458" y="174"/>
                </a:lnTo>
                <a:lnTo>
                  <a:pt x="1476" y="174"/>
                </a:lnTo>
                <a:lnTo>
                  <a:pt x="1506" y="168"/>
                </a:lnTo>
                <a:lnTo>
                  <a:pt x="1524" y="168"/>
                </a:lnTo>
                <a:lnTo>
                  <a:pt x="1542" y="162"/>
                </a:lnTo>
                <a:lnTo>
                  <a:pt x="1566" y="150"/>
                </a:lnTo>
                <a:lnTo>
                  <a:pt x="1584" y="138"/>
                </a:lnTo>
                <a:lnTo>
                  <a:pt x="1584" y="120"/>
                </a:lnTo>
                <a:lnTo>
                  <a:pt x="1566" y="114"/>
                </a:lnTo>
                <a:lnTo>
                  <a:pt x="1548" y="108"/>
                </a:lnTo>
                <a:lnTo>
                  <a:pt x="1530" y="102"/>
                </a:lnTo>
                <a:lnTo>
                  <a:pt x="1512" y="102"/>
                </a:lnTo>
                <a:lnTo>
                  <a:pt x="1482" y="96"/>
                </a:lnTo>
                <a:lnTo>
                  <a:pt x="1464" y="96"/>
                </a:lnTo>
                <a:lnTo>
                  <a:pt x="1422" y="90"/>
                </a:lnTo>
                <a:lnTo>
                  <a:pt x="1350" y="90"/>
                </a:lnTo>
                <a:lnTo>
                  <a:pt x="1272" y="90"/>
                </a:lnTo>
                <a:lnTo>
                  <a:pt x="1254" y="90"/>
                </a:lnTo>
                <a:lnTo>
                  <a:pt x="1212" y="84"/>
                </a:lnTo>
                <a:lnTo>
                  <a:pt x="1170" y="78"/>
                </a:lnTo>
                <a:lnTo>
                  <a:pt x="1152" y="78"/>
                </a:lnTo>
                <a:lnTo>
                  <a:pt x="1134" y="78"/>
                </a:lnTo>
                <a:lnTo>
                  <a:pt x="1104" y="72"/>
                </a:lnTo>
                <a:lnTo>
                  <a:pt x="1026" y="72"/>
                </a:lnTo>
                <a:lnTo>
                  <a:pt x="972" y="66"/>
                </a:lnTo>
                <a:lnTo>
                  <a:pt x="936" y="66"/>
                </a:lnTo>
                <a:lnTo>
                  <a:pt x="906" y="60"/>
                </a:lnTo>
                <a:lnTo>
                  <a:pt x="834" y="60"/>
                </a:lnTo>
                <a:lnTo>
                  <a:pt x="804" y="54"/>
                </a:lnTo>
                <a:lnTo>
                  <a:pt x="780" y="54"/>
                </a:lnTo>
                <a:lnTo>
                  <a:pt x="738" y="48"/>
                </a:lnTo>
                <a:lnTo>
                  <a:pt x="618" y="48"/>
                </a:lnTo>
                <a:lnTo>
                  <a:pt x="564" y="42"/>
                </a:lnTo>
                <a:lnTo>
                  <a:pt x="546" y="42"/>
                </a:lnTo>
                <a:lnTo>
                  <a:pt x="516" y="36"/>
                </a:lnTo>
                <a:lnTo>
                  <a:pt x="438" y="36"/>
                </a:lnTo>
                <a:lnTo>
                  <a:pt x="384" y="30"/>
                </a:lnTo>
                <a:lnTo>
                  <a:pt x="360" y="30"/>
                </a:lnTo>
                <a:lnTo>
                  <a:pt x="342" y="30"/>
                </a:lnTo>
                <a:lnTo>
                  <a:pt x="312" y="30"/>
                </a:lnTo>
                <a:lnTo>
                  <a:pt x="282" y="30"/>
                </a:lnTo>
                <a:lnTo>
                  <a:pt x="264" y="30"/>
                </a:lnTo>
                <a:lnTo>
                  <a:pt x="246" y="36"/>
                </a:lnTo>
                <a:lnTo>
                  <a:pt x="228" y="42"/>
                </a:lnTo>
                <a:lnTo>
                  <a:pt x="210" y="48"/>
                </a:lnTo>
                <a:lnTo>
                  <a:pt x="192" y="60"/>
                </a:lnTo>
                <a:lnTo>
                  <a:pt x="168" y="66"/>
                </a:lnTo>
                <a:lnTo>
                  <a:pt x="150" y="72"/>
                </a:lnTo>
                <a:lnTo>
                  <a:pt x="132" y="84"/>
                </a:lnTo>
                <a:lnTo>
                  <a:pt x="132" y="102"/>
                </a:lnTo>
                <a:lnTo>
                  <a:pt x="168" y="114"/>
                </a:lnTo>
                <a:lnTo>
                  <a:pt x="192" y="114"/>
                </a:lnTo>
                <a:lnTo>
                  <a:pt x="222" y="114"/>
                </a:lnTo>
                <a:lnTo>
                  <a:pt x="264" y="114"/>
                </a:lnTo>
                <a:lnTo>
                  <a:pt x="282" y="114"/>
                </a:lnTo>
                <a:lnTo>
                  <a:pt x="312" y="114"/>
                </a:lnTo>
                <a:lnTo>
                  <a:pt x="348" y="114"/>
                </a:lnTo>
                <a:lnTo>
                  <a:pt x="378" y="114"/>
                </a:lnTo>
                <a:lnTo>
                  <a:pt x="408" y="114"/>
                </a:lnTo>
                <a:lnTo>
                  <a:pt x="450" y="114"/>
                </a:lnTo>
                <a:lnTo>
                  <a:pt x="492" y="114"/>
                </a:lnTo>
                <a:lnTo>
                  <a:pt x="570" y="114"/>
                </a:lnTo>
                <a:lnTo>
                  <a:pt x="642" y="114"/>
                </a:lnTo>
                <a:lnTo>
                  <a:pt x="666" y="114"/>
                </a:lnTo>
                <a:lnTo>
                  <a:pt x="684" y="114"/>
                </a:lnTo>
                <a:lnTo>
                  <a:pt x="726" y="114"/>
                </a:lnTo>
                <a:lnTo>
                  <a:pt x="786" y="114"/>
                </a:lnTo>
                <a:lnTo>
                  <a:pt x="828" y="114"/>
                </a:lnTo>
                <a:lnTo>
                  <a:pt x="858" y="114"/>
                </a:lnTo>
                <a:lnTo>
                  <a:pt x="912" y="114"/>
                </a:lnTo>
                <a:lnTo>
                  <a:pt x="972" y="114"/>
                </a:lnTo>
                <a:lnTo>
                  <a:pt x="1014" y="114"/>
                </a:lnTo>
                <a:lnTo>
                  <a:pt x="1056" y="114"/>
                </a:lnTo>
                <a:lnTo>
                  <a:pt x="1086" y="114"/>
                </a:lnTo>
                <a:lnTo>
                  <a:pt x="1122" y="114"/>
                </a:lnTo>
                <a:lnTo>
                  <a:pt x="1152" y="114"/>
                </a:lnTo>
                <a:lnTo>
                  <a:pt x="1182" y="114"/>
                </a:lnTo>
                <a:lnTo>
                  <a:pt x="1200" y="114"/>
                </a:lnTo>
                <a:lnTo>
                  <a:pt x="1242" y="114"/>
                </a:lnTo>
                <a:lnTo>
                  <a:pt x="1272" y="120"/>
                </a:lnTo>
                <a:lnTo>
                  <a:pt x="1296" y="120"/>
                </a:lnTo>
                <a:lnTo>
                  <a:pt x="1332" y="126"/>
                </a:lnTo>
                <a:lnTo>
                  <a:pt x="1368" y="126"/>
                </a:lnTo>
                <a:lnTo>
                  <a:pt x="1398" y="126"/>
                </a:lnTo>
                <a:lnTo>
                  <a:pt x="1416" y="126"/>
                </a:lnTo>
                <a:lnTo>
                  <a:pt x="1446" y="126"/>
                </a:lnTo>
                <a:lnTo>
                  <a:pt x="1464" y="126"/>
                </a:lnTo>
                <a:lnTo>
                  <a:pt x="1482" y="126"/>
                </a:lnTo>
                <a:lnTo>
                  <a:pt x="1500" y="126"/>
                </a:lnTo>
                <a:lnTo>
                  <a:pt x="1518" y="126"/>
                </a:lnTo>
                <a:lnTo>
                  <a:pt x="1536" y="126"/>
                </a:lnTo>
                <a:lnTo>
                  <a:pt x="1554" y="126"/>
                </a:lnTo>
                <a:lnTo>
                  <a:pt x="1560" y="10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582" tIns="65291" rIns="130582" bIns="65291"/>
          <a:lstStyle/>
          <a:p>
            <a:endParaRPr lang="en-US"/>
          </a:p>
        </p:txBody>
      </p:sp>
      <p:sp>
        <p:nvSpPr>
          <p:cNvPr id="173153" name="Rectangle 97"/>
          <p:cNvSpPr>
            <a:spLocks noChangeArrowheads="1"/>
          </p:cNvSpPr>
          <p:nvPr/>
        </p:nvSpPr>
        <p:spPr bwMode="auto">
          <a:xfrm>
            <a:off x="8768085" y="6789423"/>
            <a:ext cx="1918180" cy="56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1490" tIns="65746" rIns="131490" bIns="65746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latin typeface="Times New Roman" pitchFamily="18" charset="0"/>
              </a:rPr>
              <a:t>Leave Sufficient Cable</a:t>
            </a:r>
          </a:p>
          <a:p>
            <a:pPr>
              <a:spcBef>
                <a:spcPct val="0"/>
              </a:spcBef>
            </a:pPr>
            <a:r>
              <a:rPr lang="en-US" sz="1400" dirty="0">
                <a:latin typeface="Times New Roman" pitchFamily="18" charset="0"/>
              </a:rPr>
              <a:t>For Splicing Purposes</a:t>
            </a:r>
          </a:p>
        </p:txBody>
      </p:sp>
      <p:sp>
        <p:nvSpPr>
          <p:cNvPr id="173154" name="Line 98"/>
          <p:cNvSpPr>
            <a:spLocks noChangeShapeType="1"/>
          </p:cNvSpPr>
          <p:nvPr/>
        </p:nvSpPr>
        <p:spPr bwMode="auto">
          <a:xfrm flipV="1">
            <a:off x="10810240" y="5987419"/>
            <a:ext cx="690880" cy="853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582" tIns="65291" rIns="130582" bIns="65291" anchor="ctr"/>
          <a:lstStyle/>
          <a:p>
            <a:endParaRPr lang="en-US"/>
          </a:p>
        </p:txBody>
      </p:sp>
      <p:sp>
        <p:nvSpPr>
          <p:cNvPr id="173155" name="Rectangle 99"/>
          <p:cNvSpPr>
            <a:spLocks noChangeArrowheads="1"/>
          </p:cNvSpPr>
          <p:nvPr/>
        </p:nvSpPr>
        <p:spPr bwMode="auto">
          <a:xfrm>
            <a:off x="2298702" y="329902"/>
            <a:ext cx="11389360" cy="76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1490" tIns="65746" rIns="131490" bIns="65746" anchor="ctr"/>
          <a:lstStyle/>
          <a:p>
            <a:pPr>
              <a:spcBef>
                <a:spcPct val="0"/>
              </a:spcBef>
            </a:pPr>
            <a:r>
              <a:rPr lang="en-US" sz="3200" dirty="0">
                <a:latin typeface="+mj-lt"/>
              </a:rPr>
              <a:t>Splice and Cable Storage (Buried)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040" y="1463042"/>
            <a:ext cx="9617050" cy="26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606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182" y="348815"/>
            <a:ext cx="9345977" cy="748465"/>
          </a:xfrm>
        </p:spPr>
        <p:txBody>
          <a:bodyPr/>
          <a:lstStyle/>
          <a:p>
            <a:r>
              <a:rPr lang="en-US" sz="3200" dirty="0"/>
              <a:t>Managing multiple drops on a span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1241" y="1544884"/>
            <a:ext cx="7973221" cy="4392929"/>
          </a:xfrm>
        </p:spPr>
        <p:txBody>
          <a:bodyPr/>
          <a:lstStyle/>
          <a:p>
            <a:pPr lvl="1"/>
            <a:endParaRPr lang="en-US" sz="2400" dirty="0"/>
          </a:p>
          <a:p>
            <a:r>
              <a:rPr lang="en-US" sz="2400" dirty="0"/>
              <a:t>OFS recommendation is a separate pole attachment point for each drop</a:t>
            </a:r>
          </a:p>
          <a:p>
            <a:endParaRPr lang="en-US" sz="2400" dirty="0"/>
          </a:p>
          <a:p>
            <a:r>
              <a:rPr lang="en-US" sz="2400" dirty="0"/>
              <a:t>For aesthetic and/or make-ready concerns</a:t>
            </a:r>
          </a:p>
          <a:p>
            <a:pPr lvl="1"/>
            <a:r>
              <a:rPr lang="en-US" sz="1900" dirty="0"/>
              <a:t>Mini-LT flat drop may be tie-wrapped to the main ADSS cable at undefined intervals. </a:t>
            </a:r>
          </a:p>
          <a:p>
            <a:pPr lvl="1"/>
            <a:r>
              <a:rPr lang="en-US" sz="1900" dirty="0"/>
              <a:t>Not completely risk free</a:t>
            </a:r>
          </a:p>
          <a:p>
            <a:pPr lvl="1"/>
            <a:r>
              <a:rPr lang="en-US" sz="1900" dirty="0"/>
              <a:t>Contact OFS to discuss</a:t>
            </a:r>
          </a:p>
          <a:p>
            <a:pPr lvl="1"/>
            <a:endParaRPr lang="en-US" sz="1900" dirty="0"/>
          </a:p>
          <a:p>
            <a:r>
              <a:rPr lang="en-US" sz="2400" dirty="0"/>
              <a:t>OFS white paper, “Using ADSS cable in distribution applications - Storage and cable drop management” available for guidance</a:t>
            </a:r>
          </a:p>
        </p:txBody>
      </p:sp>
      <p:pic>
        <p:nvPicPr>
          <p:cNvPr id="9" name="Picture 8" descr="A sign hanging from a wire&#10;&#10;Description automatically generated">
            <a:extLst>
              <a:ext uri="{FF2B5EF4-FFF2-40B4-BE49-F238E27FC236}">
                <a16:creationId xmlns:a16="http://schemas.microsoft.com/office/drawing/2014/main" id="{355D75A1-4327-4589-BC61-FA5F02224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059684" y="2053131"/>
            <a:ext cx="5736542" cy="430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087" y="290218"/>
            <a:ext cx="8969828" cy="920308"/>
          </a:xfrm>
        </p:spPr>
        <p:txBody>
          <a:bodyPr>
            <a:no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592883" y="2018360"/>
            <a:ext cx="13802249" cy="5119615"/>
          </a:xfrm>
          <a:prstGeom prst="rect">
            <a:avLst/>
          </a:prstGeom>
        </p:spPr>
        <p:txBody>
          <a:bodyPr lIns="109634" tIns="54816" rIns="109634" bIns="54816">
            <a:noAutofit/>
          </a:bodyPr>
          <a:lstStyle/>
          <a:p>
            <a:pPr marL="822249" indent="-456807">
              <a:spcBef>
                <a:spcPts val="0"/>
              </a:spcBef>
              <a:buClr>
                <a:schemeClr val="accent5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main purpose of the cable is to protect the fiber</a:t>
            </a:r>
          </a:p>
          <a:p>
            <a:pPr marL="1370422" lvl="1" indent="-456807">
              <a:spcBef>
                <a:spcPts val="0"/>
              </a:spcBef>
              <a:buClr>
                <a:schemeClr val="accent5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appropriate fiber and managing strain is critical to long term performance</a:t>
            </a:r>
          </a:p>
          <a:p>
            <a:pPr marL="639526">
              <a:spcBef>
                <a:spcPts val="0"/>
              </a:spcBef>
              <a:buClr>
                <a:schemeClr val="accent5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249" indent="-456807">
              <a:spcBef>
                <a:spcPts val="0"/>
              </a:spcBef>
              <a:buClr>
                <a:schemeClr val="accent5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Loose tube duct and ADSS cables are designed for different applications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53131" lvl="1">
              <a:spcBef>
                <a:spcPts val="0"/>
              </a:spcBef>
              <a:buClr>
                <a:schemeClr val="accent5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OFS expects similar reliability</a:t>
            </a:r>
          </a:p>
          <a:p>
            <a:pPr marL="1553131" lvl="1">
              <a:spcBef>
                <a:spcPts val="0"/>
              </a:spcBef>
              <a:buClr>
                <a:schemeClr val="accent5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pros and cons to consider</a:t>
            </a:r>
          </a:p>
          <a:p>
            <a:pPr marL="730885" indent="-365449">
              <a:spcBef>
                <a:spcPts val="0"/>
              </a:spcBef>
              <a:buClr>
                <a:schemeClr val="accent5"/>
              </a:buClr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249" indent="-456807">
              <a:spcBef>
                <a:spcPts val="0"/>
              </a:spcBef>
              <a:buClr>
                <a:schemeClr val="accent5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Multiple ways of deploying cables</a:t>
            </a:r>
          </a:p>
          <a:p>
            <a:pPr marL="1553131" lvl="1">
              <a:spcBef>
                <a:spcPts val="0"/>
              </a:spcBef>
              <a:buClr>
                <a:schemeClr val="accent5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Weigh various factors when deploying</a:t>
            </a:r>
          </a:p>
          <a:p>
            <a:pPr marL="1279038" lvl="1" indent="0">
              <a:spcBef>
                <a:spcPts val="0"/>
              </a:spcBef>
              <a:buClr>
                <a:schemeClr val="accent5"/>
              </a:buCl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4958">
              <a:spcBef>
                <a:spcPts val="0"/>
              </a:spcBef>
              <a:buClr>
                <a:schemeClr val="accent5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OFS can assist in assessing the best solution for the application </a:t>
            </a:r>
          </a:p>
        </p:txBody>
      </p:sp>
    </p:spTree>
    <p:extLst>
      <p:ext uri="{BB962C8B-B14F-4D97-AF65-F5344CB8AC3E}">
        <p14:creationId xmlns:p14="http://schemas.microsoft.com/office/powerpoint/2010/main" val="593592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338240" y="341033"/>
            <a:ext cx="3268095" cy="77484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dirty="0"/>
              <a:t>Questions?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17798" y="2711018"/>
            <a:ext cx="6827520" cy="1952828"/>
          </a:xfrm>
          <a:prstGeom prst="rect">
            <a:avLst/>
          </a:prstGeom>
        </p:spPr>
        <p:txBody>
          <a:bodyPr lIns="146177" tIns="73089" rIns="146177" bIns="73089">
            <a:noAutofit/>
          </a:bodyPr>
          <a:lstStyle/>
          <a:p>
            <a:r>
              <a:rPr lang="en-US" sz="29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Mark Boxer</a:t>
            </a:r>
          </a:p>
          <a:p>
            <a:r>
              <a:rPr lang="en-US" sz="29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Applications Engineering Manager</a:t>
            </a:r>
          </a:p>
          <a:p>
            <a:r>
              <a:rPr lang="en-US" sz="29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OFS</a:t>
            </a:r>
          </a:p>
          <a:p>
            <a:r>
              <a:rPr lang="en-US" sz="2900" dirty="0">
                <a:solidFill>
                  <a:srgbClr val="4F81BD"/>
                </a:solidFill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  <a:hlinkClick r:id="rId2"/>
              </a:rPr>
              <a:t>mboxer@ofsoptics.com</a:t>
            </a:r>
            <a:endParaRPr lang="en-US" sz="2900" dirty="0">
              <a:solidFill>
                <a:srgbClr val="4F81BD"/>
              </a:solidFill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r>
              <a:rPr lang="en-US" sz="29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252 495-4131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845" y="2376904"/>
            <a:ext cx="5433380" cy="262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6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03120" y="245746"/>
            <a:ext cx="9784080" cy="1125854"/>
          </a:xfrm>
        </p:spPr>
        <p:txBody>
          <a:bodyPr/>
          <a:lstStyle/>
          <a:p>
            <a:r>
              <a:rPr lang="en-US" altLang="en-US" sz="2880" dirty="0"/>
              <a:t>ITU-T  G.657 Bend Loss Insensitive SM Fiber</a:t>
            </a:r>
            <a:endParaRPr lang="en-US" altLang="en-US" sz="2160" i="1" dirty="0">
              <a:solidFill>
                <a:schemeClr val="accent1"/>
              </a:solidFill>
            </a:endParaRPr>
          </a:p>
        </p:txBody>
      </p:sp>
      <p:graphicFrame>
        <p:nvGraphicFramePr>
          <p:cNvPr id="1160228" name="Group 36"/>
          <p:cNvGraphicFramePr>
            <a:graphicFrameLocks noGrp="1"/>
          </p:cNvGraphicFramePr>
          <p:nvPr>
            <p:ph idx="1"/>
          </p:nvPr>
        </p:nvGraphicFramePr>
        <p:xfrm>
          <a:off x="1369675" y="1678516"/>
          <a:ext cx="8900160" cy="4789245"/>
        </p:xfrm>
        <a:graphic>
          <a:graphicData uri="http://schemas.openxmlformats.org/drawingml/2006/table">
            <a:tbl>
              <a:tblPr/>
              <a:tblGrid>
                <a:gridCol w="445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82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Minimum design radius</a:t>
                      </a:r>
                    </a:p>
                  </a:txBody>
                  <a:tcPr marL="109728" marR="109728" marT="54870" marB="5487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ITU-T G.657 Fiber Standard</a:t>
                      </a:r>
                    </a:p>
                  </a:txBody>
                  <a:tcPr marL="109728" marR="109728" marT="54870" marB="54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09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 mm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Bend Challenged OSP Cable</a:t>
                      </a:r>
                    </a:p>
                  </a:txBody>
                  <a:tcPr marL="109728" marR="109728" marT="54870" marB="54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G.657A1</a:t>
                      </a:r>
                    </a:p>
                  </a:txBody>
                  <a:tcPr marL="109728" marR="109728" marT="54870" marB="54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1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7.5 mm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</a:rPr>
                        <a:t>Most Connectivity Applications</a:t>
                      </a:r>
                    </a:p>
                  </a:txBody>
                  <a:tcPr marL="109728" marR="109728" marT="54870" marB="54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G.657A2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09728" marR="109728" marT="54870" marB="54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99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5.0 mm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34" charset="0"/>
                        </a:rPr>
                        <a:t>In Home/MDU Drop</a:t>
                      </a:r>
                    </a:p>
                  </a:txBody>
                  <a:tcPr marL="109728" marR="109728" marT="54870" marB="548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G.657B3</a:t>
                      </a:r>
                    </a:p>
                  </a:txBody>
                  <a:tcPr marL="109728" marR="109728" marT="54870" marB="5487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5849047-C48D-4C3A-B02C-4AD0A2F534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121" y="3094530"/>
            <a:ext cx="3146097" cy="1004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A15801-D119-44DD-8AA2-A03A01562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6121" y="5636668"/>
            <a:ext cx="2549155" cy="84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3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B4C8DE9-EDB9-4DD0-A54C-9C1A04671E88}"/>
              </a:ext>
            </a:extLst>
          </p:cNvPr>
          <p:cNvSpPr txBox="1">
            <a:spLocks/>
          </p:cNvSpPr>
          <p:nvPr/>
        </p:nvSpPr>
        <p:spPr>
          <a:xfrm>
            <a:off x="2381461" y="398442"/>
            <a:ext cx="5929162" cy="740780"/>
          </a:xfrm>
          <a:prstGeom prst="rect">
            <a:avLst/>
          </a:prstGeom>
        </p:spPr>
        <p:txBody>
          <a:bodyPr/>
          <a:lstStyle>
            <a:lvl1pPr algn="l" defTabSz="1096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Fiber strain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7CB402D-1BDD-4AA1-9F60-D4ECBD3D8CAE}"/>
              </a:ext>
            </a:extLst>
          </p:cNvPr>
          <p:cNvSpPr txBox="1">
            <a:spLocks/>
          </p:cNvSpPr>
          <p:nvPr/>
        </p:nvSpPr>
        <p:spPr>
          <a:xfrm>
            <a:off x="409947" y="1993818"/>
            <a:ext cx="8305877" cy="5108135"/>
          </a:xfrm>
          <a:prstGeom prst="rect">
            <a:avLst/>
          </a:prstGeom>
        </p:spPr>
        <p:txBody>
          <a:bodyPr>
            <a:normAutofit/>
          </a:bodyPr>
          <a:lstStyle>
            <a:lvl1pPr marL="274093" indent="-274093" algn="l" defTabSz="10963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266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0452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8625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6806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4990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3169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1350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59525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Limiting fiber strain drives all mechanical reliability calculations</a:t>
            </a:r>
          </a:p>
          <a:p>
            <a:r>
              <a:rPr lang="en-US" sz="2800" dirty="0"/>
              <a:t>&lt; 0.2% long-term strain targeted for negligible crack growth</a:t>
            </a:r>
          </a:p>
          <a:p>
            <a:pPr lvl="1"/>
            <a:r>
              <a:rPr lang="en-US" dirty="0"/>
              <a:t>Higher allowable for short periods of time</a:t>
            </a:r>
          </a:p>
          <a:p>
            <a:r>
              <a:rPr lang="en-US" sz="2800" dirty="0"/>
              <a:t>Serves as cable tension limitation – </a:t>
            </a:r>
          </a:p>
          <a:p>
            <a:pPr lvl="1"/>
            <a:r>
              <a:rPr lang="en-US" dirty="0"/>
              <a:t>Maximum Rated Cable Load (for ADSS)</a:t>
            </a:r>
          </a:p>
          <a:p>
            <a:pPr lvl="1"/>
            <a:r>
              <a:rPr lang="en-US" dirty="0"/>
              <a:t>Max Installation Tension (for duct/underground cables)</a:t>
            </a:r>
          </a:p>
          <a:p>
            <a:r>
              <a:rPr lang="en-US" sz="2800" dirty="0"/>
              <a:t>Fiber has become well known for outstanding reliability – due to this limitation</a:t>
            </a:r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16563957-BD0E-415B-94CD-3E01D6A87C2D}"/>
              </a:ext>
            </a:extLst>
          </p:cNvPr>
          <p:cNvGrpSpPr>
            <a:grpSpLocks/>
          </p:cNvGrpSpPr>
          <p:nvPr/>
        </p:nvGrpSpPr>
        <p:grpSpPr bwMode="auto">
          <a:xfrm rot="2734437">
            <a:off x="11096800" y="620081"/>
            <a:ext cx="617921" cy="6776837"/>
            <a:chOff x="4944" y="384"/>
            <a:chExt cx="336" cy="2400"/>
          </a:xfrm>
        </p:grpSpPr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7B20630F-D66D-4324-847F-165CB738D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864"/>
              <a:ext cx="336" cy="14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FFDEF264-5F15-4928-BBEB-AB85C93D63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88" y="38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A80FC4B6-0655-4FD9-A8E1-5632F108EA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235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19">
            <a:extLst>
              <a:ext uri="{FF2B5EF4-FFF2-40B4-BE49-F238E27FC236}">
                <a16:creationId xmlns:a16="http://schemas.microsoft.com/office/drawing/2014/main" id="{BE10A0A8-3699-4DB2-9D15-EB75D7AB1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8577" y="4243086"/>
            <a:ext cx="814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/>
              <a:t>Tension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4457BC-FF70-483C-BE4B-6D83DD16CB63}"/>
              </a:ext>
            </a:extLst>
          </p:cNvPr>
          <p:cNvSpPr txBox="1"/>
          <p:nvPr/>
        </p:nvSpPr>
        <p:spPr>
          <a:xfrm>
            <a:off x="10619581" y="5476570"/>
            <a:ext cx="198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&lt; 0.2% strain</a:t>
            </a:r>
          </a:p>
        </p:txBody>
      </p:sp>
    </p:spTree>
    <p:extLst>
      <p:ext uri="{BB962C8B-B14F-4D97-AF65-F5344CB8AC3E}">
        <p14:creationId xmlns:p14="http://schemas.microsoft.com/office/powerpoint/2010/main" val="303670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E59D9-A85C-4C72-BA5A-26FC7194B9B1}"/>
              </a:ext>
            </a:extLst>
          </p:cNvPr>
          <p:cNvSpPr txBox="1">
            <a:spLocks/>
          </p:cNvSpPr>
          <p:nvPr/>
        </p:nvSpPr>
        <p:spPr>
          <a:xfrm>
            <a:off x="2381461" y="398442"/>
            <a:ext cx="5929162" cy="740780"/>
          </a:xfrm>
          <a:prstGeom prst="rect">
            <a:avLst/>
          </a:prstGeom>
        </p:spPr>
        <p:txBody>
          <a:bodyPr/>
          <a:lstStyle>
            <a:lvl1pPr algn="l" defTabSz="1096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Outside Plant Cable Anatomy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CF5ABF-6BB5-4C92-8DE1-80D1748E655C}"/>
              </a:ext>
            </a:extLst>
          </p:cNvPr>
          <p:cNvSpPr txBox="1">
            <a:spLocks noChangeArrowheads="1"/>
          </p:cNvSpPr>
          <p:nvPr/>
        </p:nvSpPr>
        <p:spPr>
          <a:xfrm>
            <a:off x="297005" y="1970460"/>
            <a:ext cx="8789122" cy="5101051"/>
          </a:xfrm>
          <a:prstGeom prst="rect">
            <a:avLst/>
          </a:prstGeom>
          <a:noFill/>
        </p:spPr>
        <p:txBody>
          <a:bodyPr vert="horz" lIns="119062" tIns="55562" rIns="119062" bIns="55562" rtlCol="0" anchorCtr="1">
            <a:noAutofit/>
          </a:bodyPr>
          <a:lstStyle>
            <a:lvl1pPr marL="274093" indent="-274093" algn="l" defTabSz="109636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266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0452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18625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6806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4990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3169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1350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59525" indent="-274093" algn="l" defTabSz="109636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1152525"/>
            <a:r>
              <a:rPr lang="en-US" sz="2400" dirty="0"/>
              <a:t>Most often “loose tube” cable structure </a:t>
            </a:r>
          </a:p>
          <a:p>
            <a:pPr marL="571500" lvl="1" indent="-171450" defTabSz="1152525"/>
            <a:r>
              <a:rPr lang="en-US" sz="2400" dirty="0"/>
              <a:t>Fibers loose in buffer tubes</a:t>
            </a:r>
          </a:p>
          <a:p>
            <a:pPr marL="971550" lvl="2" indent="-171450" defTabSz="1152525"/>
            <a:r>
              <a:rPr lang="en-US" dirty="0"/>
              <a:t>Handles stress/strain and temperature fluctuations and climatic extremes</a:t>
            </a:r>
          </a:p>
          <a:p>
            <a:pPr marL="571500" lvl="1" indent="-171450" defTabSz="1152525"/>
            <a:r>
              <a:rPr lang="en-US" sz="2400" dirty="0"/>
              <a:t>Also available in ribbons</a:t>
            </a:r>
          </a:p>
          <a:p>
            <a:pPr marL="571500" lvl="1" indent="-171450" defTabSz="1152525"/>
            <a:r>
              <a:rPr lang="en-US" sz="2400" dirty="0"/>
              <a:t>Fibers and buffers are color coded</a:t>
            </a:r>
          </a:p>
          <a:p>
            <a:pPr marL="114300" indent="-228600" defTabSz="1152525"/>
            <a:r>
              <a:rPr lang="en-US" sz="2400" dirty="0"/>
              <a:t>Underground applications</a:t>
            </a:r>
          </a:p>
          <a:p>
            <a:pPr marL="514350" lvl="1" indent="-228600" defTabSz="1152525"/>
            <a:r>
              <a:rPr lang="en-US" sz="2400" dirty="0"/>
              <a:t>Direct Buried – typically armored</a:t>
            </a:r>
          </a:p>
          <a:p>
            <a:pPr marL="514350" lvl="1" indent="-228600" defTabSz="1152525"/>
            <a:r>
              <a:rPr lang="en-US" sz="2400" dirty="0"/>
              <a:t>Duct cable</a:t>
            </a:r>
          </a:p>
          <a:p>
            <a:pPr marL="171450" indent="-171450" defTabSz="1152525"/>
            <a:r>
              <a:rPr lang="en-US" sz="2400" dirty="0"/>
              <a:t>Aerial applications</a:t>
            </a:r>
          </a:p>
          <a:p>
            <a:pPr marL="514350" lvl="1" indent="-228600" defTabSz="1152525"/>
            <a:r>
              <a:rPr lang="en-US" sz="2400" dirty="0"/>
              <a:t>Lashed to a messenger</a:t>
            </a:r>
          </a:p>
          <a:p>
            <a:pPr marL="514350" lvl="1" indent="-228600" defTabSz="1152525"/>
            <a:r>
              <a:rPr lang="en-US" sz="2400" dirty="0"/>
              <a:t>Self-supporting (ADSS, All-Dielectric, Self-Supporting)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FD7726-2789-4EE6-83E0-6651DA841039}"/>
              </a:ext>
            </a:extLst>
          </p:cNvPr>
          <p:cNvCxnSpPr>
            <a:cxnSpLocks/>
          </p:cNvCxnSpPr>
          <p:nvPr/>
        </p:nvCxnSpPr>
        <p:spPr>
          <a:xfrm>
            <a:off x="10056198" y="1511698"/>
            <a:ext cx="3825288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6591EA-215C-4FD5-BECE-65D16BCF8A88}"/>
              </a:ext>
            </a:extLst>
          </p:cNvPr>
          <p:cNvCxnSpPr>
            <a:cxnSpLocks/>
          </p:cNvCxnSpPr>
          <p:nvPr/>
        </p:nvCxnSpPr>
        <p:spPr>
          <a:xfrm>
            <a:off x="10132398" y="2149873"/>
            <a:ext cx="3749088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5">
            <a:extLst>
              <a:ext uri="{FF2B5EF4-FFF2-40B4-BE49-F238E27FC236}">
                <a16:creationId xmlns:a16="http://schemas.microsoft.com/office/drawing/2014/main" id="{F33FFD5B-0230-437B-84E4-4F1BC41A1338}"/>
              </a:ext>
            </a:extLst>
          </p:cNvPr>
          <p:cNvSpPr/>
          <p:nvPr/>
        </p:nvSpPr>
        <p:spPr>
          <a:xfrm>
            <a:off x="9979997" y="1762822"/>
            <a:ext cx="3749088" cy="159962"/>
          </a:xfrm>
          <a:custGeom>
            <a:avLst/>
            <a:gdLst>
              <a:gd name="connsiteX0" fmla="*/ 0 w 2819400"/>
              <a:gd name="connsiteY0" fmla="*/ 123825 h 200025"/>
              <a:gd name="connsiteX1" fmla="*/ 95250 w 2819400"/>
              <a:gd name="connsiteY1" fmla="*/ 114300 h 200025"/>
              <a:gd name="connsiteX2" fmla="*/ 123825 w 2819400"/>
              <a:gd name="connsiteY2" fmla="*/ 104775 h 200025"/>
              <a:gd name="connsiteX3" fmla="*/ 219075 w 2819400"/>
              <a:gd name="connsiteY3" fmla="*/ 85725 h 200025"/>
              <a:gd name="connsiteX4" fmla="*/ 304800 w 2819400"/>
              <a:gd name="connsiteY4" fmla="*/ 57150 h 200025"/>
              <a:gd name="connsiteX5" fmla="*/ 333375 w 2819400"/>
              <a:gd name="connsiteY5" fmla="*/ 47625 h 200025"/>
              <a:gd name="connsiteX6" fmla="*/ 361950 w 2819400"/>
              <a:gd name="connsiteY6" fmla="*/ 38100 h 200025"/>
              <a:gd name="connsiteX7" fmla="*/ 400050 w 2819400"/>
              <a:gd name="connsiteY7" fmla="*/ 19050 h 200025"/>
              <a:gd name="connsiteX8" fmla="*/ 447675 w 2819400"/>
              <a:gd name="connsiteY8" fmla="*/ 9525 h 200025"/>
              <a:gd name="connsiteX9" fmla="*/ 485775 w 2819400"/>
              <a:gd name="connsiteY9" fmla="*/ 0 h 200025"/>
              <a:gd name="connsiteX10" fmla="*/ 1000125 w 2819400"/>
              <a:gd name="connsiteY10" fmla="*/ 19050 h 200025"/>
              <a:gd name="connsiteX11" fmla="*/ 1095375 w 2819400"/>
              <a:gd name="connsiteY11" fmla="*/ 38100 h 200025"/>
              <a:gd name="connsiteX12" fmla="*/ 1162050 w 2819400"/>
              <a:gd name="connsiteY12" fmla="*/ 66675 h 200025"/>
              <a:gd name="connsiteX13" fmla="*/ 1219200 w 2819400"/>
              <a:gd name="connsiteY13" fmla="*/ 76200 h 200025"/>
              <a:gd name="connsiteX14" fmla="*/ 1276350 w 2819400"/>
              <a:gd name="connsiteY14" fmla="*/ 104775 h 200025"/>
              <a:gd name="connsiteX15" fmla="*/ 1362075 w 2819400"/>
              <a:gd name="connsiteY15" fmla="*/ 123825 h 200025"/>
              <a:gd name="connsiteX16" fmla="*/ 1476375 w 2819400"/>
              <a:gd name="connsiteY16" fmla="*/ 142875 h 200025"/>
              <a:gd name="connsiteX17" fmla="*/ 1533525 w 2819400"/>
              <a:gd name="connsiteY17" fmla="*/ 152400 h 200025"/>
              <a:gd name="connsiteX18" fmla="*/ 1571625 w 2819400"/>
              <a:gd name="connsiteY18" fmla="*/ 161925 h 200025"/>
              <a:gd name="connsiteX19" fmla="*/ 1685925 w 2819400"/>
              <a:gd name="connsiteY19" fmla="*/ 180975 h 200025"/>
              <a:gd name="connsiteX20" fmla="*/ 1933575 w 2819400"/>
              <a:gd name="connsiteY20" fmla="*/ 200025 h 200025"/>
              <a:gd name="connsiteX21" fmla="*/ 2600325 w 2819400"/>
              <a:gd name="connsiteY21" fmla="*/ 190500 h 200025"/>
              <a:gd name="connsiteX22" fmla="*/ 2724150 w 2819400"/>
              <a:gd name="connsiteY22" fmla="*/ 171450 h 200025"/>
              <a:gd name="connsiteX23" fmla="*/ 2781300 w 2819400"/>
              <a:gd name="connsiteY23" fmla="*/ 152400 h 200025"/>
              <a:gd name="connsiteX24" fmla="*/ 2819400 w 2819400"/>
              <a:gd name="connsiteY24" fmla="*/ 14287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19400" h="200025">
                <a:moveTo>
                  <a:pt x="0" y="123825"/>
                </a:moveTo>
                <a:cubicBezTo>
                  <a:pt x="31750" y="120650"/>
                  <a:pt x="63713" y="119152"/>
                  <a:pt x="95250" y="114300"/>
                </a:cubicBezTo>
                <a:cubicBezTo>
                  <a:pt x="105173" y="112773"/>
                  <a:pt x="114171" y="107533"/>
                  <a:pt x="123825" y="104775"/>
                </a:cubicBezTo>
                <a:cubicBezTo>
                  <a:pt x="163610" y="93408"/>
                  <a:pt x="174167" y="93210"/>
                  <a:pt x="219075" y="85725"/>
                </a:cubicBezTo>
                <a:lnTo>
                  <a:pt x="304800" y="57150"/>
                </a:lnTo>
                <a:lnTo>
                  <a:pt x="333375" y="47625"/>
                </a:lnTo>
                <a:cubicBezTo>
                  <a:pt x="342900" y="44450"/>
                  <a:pt x="352970" y="42590"/>
                  <a:pt x="361950" y="38100"/>
                </a:cubicBezTo>
                <a:cubicBezTo>
                  <a:pt x="374650" y="31750"/>
                  <a:pt x="386580" y="23540"/>
                  <a:pt x="400050" y="19050"/>
                </a:cubicBezTo>
                <a:cubicBezTo>
                  <a:pt x="415409" y="13930"/>
                  <a:pt x="431871" y="13037"/>
                  <a:pt x="447675" y="9525"/>
                </a:cubicBezTo>
                <a:cubicBezTo>
                  <a:pt x="460454" y="6685"/>
                  <a:pt x="473075" y="3175"/>
                  <a:pt x="485775" y="0"/>
                </a:cubicBezTo>
                <a:cubicBezTo>
                  <a:pt x="517652" y="759"/>
                  <a:pt x="869380" y="1221"/>
                  <a:pt x="1000125" y="19050"/>
                </a:cubicBezTo>
                <a:cubicBezTo>
                  <a:pt x="1032207" y="23425"/>
                  <a:pt x="1063625" y="31750"/>
                  <a:pt x="1095375" y="38100"/>
                </a:cubicBezTo>
                <a:cubicBezTo>
                  <a:pt x="1147941" y="48613"/>
                  <a:pt x="1100091" y="48087"/>
                  <a:pt x="1162050" y="66675"/>
                </a:cubicBezTo>
                <a:cubicBezTo>
                  <a:pt x="1180548" y="72224"/>
                  <a:pt x="1200150" y="73025"/>
                  <a:pt x="1219200" y="76200"/>
                </a:cubicBezTo>
                <a:cubicBezTo>
                  <a:pt x="1238250" y="85725"/>
                  <a:pt x="1256575" y="96865"/>
                  <a:pt x="1276350" y="104775"/>
                </a:cubicBezTo>
                <a:cubicBezTo>
                  <a:pt x="1290868" y="110582"/>
                  <a:pt x="1350200" y="121186"/>
                  <a:pt x="1362075" y="123825"/>
                </a:cubicBezTo>
                <a:cubicBezTo>
                  <a:pt x="1457298" y="144986"/>
                  <a:pt x="1324047" y="121114"/>
                  <a:pt x="1476375" y="142875"/>
                </a:cubicBezTo>
                <a:cubicBezTo>
                  <a:pt x="1495494" y="145606"/>
                  <a:pt x="1514587" y="148612"/>
                  <a:pt x="1533525" y="152400"/>
                </a:cubicBezTo>
                <a:cubicBezTo>
                  <a:pt x="1546362" y="154967"/>
                  <a:pt x="1558846" y="159085"/>
                  <a:pt x="1571625" y="161925"/>
                </a:cubicBezTo>
                <a:cubicBezTo>
                  <a:pt x="1605887" y="169539"/>
                  <a:pt x="1652284" y="177917"/>
                  <a:pt x="1685925" y="180975"/>
                </a:cubicBezTo>
                <a:cubicBezTo>
                  <a:pt x="1768379" y="188471"/>
                  <a:pt x="1933575" y="200025"/>
                  <a:pt x="1933575" y="200025"/>
                </a:cubicBezTo>
                <a:lnTo>
                  <a:pt x="2600325" y="190500"/>
                </a:lnTo>
                <a:cubicBezTo>
                  <a:pt x="2641839" y="189449"/>
                  <a:pt x="2684212" y="183431"/>
                  <a:pt x="2724150" y="171450"/>
                </a:cubicBezTo>
                <a:cubicBezTo>
                  <a:pt x="2743384" y="165680"/>
                  <a:pt x="2762250" y="158750"/>
                  <a:pt x="2781300" y="152400"/>
                </a:cubicBezTo>
                <a:cubicBezTo>
                  <a:pt x="2812887" y="141871"/>
                  <a:pt x="2799835" y="142875"/>
                  <a:pt x="2819400" y="142875"/>
                </a:cubicBezTo>
              </a:path>
            </a:pathLst>
          </a:cu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46846EB-EF22-44F8-8179-8D17E9F8F00A}"/>
              </a:ext>
            </a:extLst>
          </p:cNvPr>
          <p:cNvSpPr txBox="1">
            <a:spLocks noChangeArrowheads="1"/>
          </p:cNvSpPr>
          <p:nvPr/>
        </p:nvSpPr>
        <p:spPr>
          <a:xfrm>
            <a:off x="10056197" y="1105892"/>
            <a:ext cx="2447902" cy="331502"/>
          </a:xfrm>
          <a:prstGeom prst="rect">
            <a:avLst/>
          </a:prstGeom>
          <a:noFill/>
        </p:spPr>
        <p:txBody>
          <a:bodyPr vert="horz" wrap="square" lIns="82550" tIns="26988" rIns="82550" bIns="26988" rtlCol="0" anchor="b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152525"/>
            <a:r>
              <a:rPr lang="en-US" sz="1800" dirty="0"/>
              <a:t>Buffer tube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019A04B-D237-4820-910E-840754492CFC}"/>
              </a:ext>
            </a:extLst>
          </p:cNvPr>
          <p:cNvSpPr txBox="1">
            <a:spLocks noChangeArrowheads="1"/>
          </p:cNvSpPr>
          <p:nvPr/>
        </p:nvSpPr>
        <p:spPr>
          <a:xfrm>
            <a:off x="10432435" y="1768576"/>
            <a:ext cx="1249861" cy="331502"/>
          </a:xfrm>
          <a:prstGeom prst="rect">
            <a:avLst/>
          </a:prstGeom>
          <a:noFill/>
        </p:spPr>
        <p:txBody>
          <a:bodyPr vert="horz" wrap="square" lIns="82550" tIns="26988" rIns="82550" bIns="26988" rtlCol="0" anchor="b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152525"/>
            <a:r>
              <a:rPr lang="en-US" sz="1800" dirty="0"/>
              <a:t>Fiber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5C3AD6C-1DB1-461B-8897-18ACE959F28B}"/>
              </a:ext>
            </a:extLst>
          </p:cNvPr>
          <p:cNvSpPr txBox="1">
            <a:spLocks noChangeArrowheads="1"/>
          </p:cNvSpPr>
          <p:nvPr/>
        </p:nvSpPr>
        <p:spPr>
          <a:xfrm>
            <a:off x="11156333" y="2489480"/>
            <a:ext cx="2910348" cy="331502"/>
          </a:xfrm>
          <a:prstGeom prst="rect">
            <a:avLst/>
          </a:prstGeom>
          <a:noFill/>
        </p:spPr>
        <p:txBody>
          <a:bodyPr vert="horz" wrap="square" lIns="82550" tIns="26988" rIns="82550" bIns="26988" rtlCol="0" anchor="b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152525"/>
            <a:r>
              <a:rPr lang="en-US" sz="1800" dirty="0"/>
              <a:t>Loose buffer tube structure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252BC1-B360-4517-BF73-36A3F95BBA9E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10953927" y="2204767"/>
            <a:ext cx="202406" cy="450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">
            <a:extLst>
              <a:ext uri="{FF2B5EF4-FFF2-40B4-BE49-F238E27FC236}">
                <a16:creationId xmlns:a16="http://schemas.microsoft.com/office/drawing/2014/main" id="{9B701BFD-E873-4B3F-8F5E-EC1A1E7CB7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211" y="4520837"/>
            <a:ext cx="3601622" cy="139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9A94F049-3580-43E1-B6D6-7DB9A79CA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964" y="4084223"/>
            <a:ext cx="2214077" cy="196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4">
            <a:extLst>
              <a:ext uri="{FF2B5EF4-FFF2-40B4-BE49-F238E27FC236}">
                <a16:creationId xmlns:a16="http://schemas.microsoft.com/office/drawing/2014/main" id="{593F7FBC-4C65-4069-95A2-748729911C26}"/>
              </a:ext>
            </a:extLst>
          </p:cNvPr>
          <p:cNvSpPr txBox="1">
            <a:spLocks noChangeArrowheads="1"/>
          </p:cNvSpPr>
          <p:nvPr/>
        </p:nvSpPr>
        <p:spPr>
          <a:xfrm>
            <a:off x="8769744" y="5946381"/>
            <a:ext cx="1531374" cy="331502"/>
          </a:xfrm>
          <a:prstGeom prst="rect">
            <a:avLst/>
          </a:prstGeom>
          <a:noFill/>
        </p:spPr>
        <p:txBody>
          <a:bodyPr vert="horz" wrap="square" lIns="82550" tIns="26988" rIns="82550" bIns="26988" rtlCol="0" anchor="b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152525"/>
            <a:r>
              <a:rPr lang="en-US" sz="1800" dirty="0"/>
              <a:t>Flat ribbon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6393BE35-921F-4907-B282-C2520E3C5C50}"/>
              </a:ext>
            </a:extLst>
          </p:cNvPr>
          <p:cNvSpPr txBox="1">
            <a:spLocks noChangeArrowheads="1"/>
          </p:cNvSpPr>
          <p:nvPr/>
        </p:nvSpPr>
        <p:spPr>
          <a:xfrm>
            <a:off x="12532314" y="6112132"/>
            <a:ext cx="1804863" cy="331502"/>
          </a:xfrm>
          <a:prstGeom prst="rect">
            <a:avLst/>
          </a:prstGeom>
          <a:noFill/>
        </p:spPr>
        <p:txBody>
          <a:bodyPr vert="horz" wrap="square" lIns="82550" tIns="26988" rIns="82550" bIns="26988" rtlCol="0" anchor="b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152525"/>
            <a:r>
              <a:rPr lang="en-US" sz="1800" dirty="0"/>
              <a:t>Rollable ribbon</a:t>
            </a:r>
          </a:p>
        </p:txBody>
      </p:sp>
    </p:spTree>
    <p:extLst>
      <p:ext uri="{BB962C8B-B14F-4D97-AF65-F5344CB8AC3E}">
        <p14:creationId xmlns:p14="http://schemas.microsoft.com/office/powerpoint/2010/main" val="25814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B5D657-8911-414A-85F4-CC63E7158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627" y="3909293"/>
            <a:ext cx="1803011" cy="593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B83270-E109-834B-AEAE-E98CEF708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135" y="4080438"/>
            <a:ext cx="5978402" cy="3084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58125F-6FE0-4240-8B47-1A48BE2E4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0660" y="3764122"/>
            <a:ext cx="1636944" cy="6879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43818D-CC64-8040-A8ED-6E876A5BF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977" y="3819477"/>
            <a:ext cx="6429155" cy="8303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FD9E2C-CA2E-7340-A32B-D2FFEF1D24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1627" y="3736442"/>
            <a:ext cx="3202716" cy="9964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DE89CC-18F1-6749-A09F-64167388D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8408" y="2989143"/>
            <a:ext cx="4080497" cy="12573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5558FB-BBB4-CD41-93F9-5BAE7D28CE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7674" y="3582238"/>
            <a:ext cx="2348658" cy="13048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34E253-FE7F-7D43-97A4-0F12391770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53410"/>
            <a:ext cx="4033049" cy="11624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C820F09-FF6C-4D42-A58F-B52B3FD6BB2F}"/>
              </a:ext>
            </a:extLst>
          </p:cNvPr>
          <p:cNvSpPr txBox="1">
            <a:spLocks/>
          </p:cNvSpPr>
          <p:nvPr/>
        </p:nvSpPr>
        <p:spPr>
          <a:xfrm>
            <a:off x="2381461" y="398442"/>
            <a:ext cx="5929162" cy="740780"/>
          </a:xfrm>
          <a:prstGeom prst="rect">
            <a:avLst/>
          </a:prstGeom>
        </p:spPr>
        <p:txBody>
          <a:bodyPr/>
          <a:lstStyle>
            <a:lvl1pPr algn="l" defTabSz="1096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Outside Plant Cable Anatomy</a:t>
            </a:r>
          </a:p>
        </p:txBody>
      </p:sp>
    </p:spTree>
    <p:extLst>
      <p:ext uri="{BB962C8B-B14F-4D97-AF65-F5344CB8AC3E}">
        <p14:creationId xmlns:p14="http://schemas.microsoft.com/office/powerpoint/2010/main" val="160893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891E-56B3-45FE-A9B3-7AEE79CCED37}"/>
              </a:ext>
            </a:extLst>
          </p:cNvPr>
          <p:cNvSpPr txBox="1">
            <a:spLocks/>
          </p:cNvSpPr>
          <p:nvPr/>
        </p:nvSpPr>
        <p:spPr>
          <a:xfrm>
            <a:off x="2381461" y="398442"/>
            <a:ext cx="5929162" cy="740780"/>
          </a:xfrm>
          <a:prstGeom prst="rect">
            <a:avLst/>
          </a:prstGeom>
        </p:spPr>
        <p:txBody>
          <a:bodyPr/>
          <a:lstStyle>
            <a:lvl1pPr algn="l" defTabSz="1096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Outside Plant Cable Anatomy</a:t>
            </a:r>
          </a:p>
        </p:txBody>
      </p:sp>
      <p:pic>
        <p:nvPicPr>
          <p:cNvPr id="4" name="Picture 5" descr="PowerGuide ShortSpan Crossection">
            <a:extLst>
              <a:ext uri="{FF2B5EF4-FFF2-40B4-BE49-F238E27FC236}">
                <a16:creationId xmlns:a16="http://schemas.microsoft.com/office/drawing/2014/main" id="{F34BD646-5628-4A36-9056-FC13B1229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079" y="1396292"/>
            <a:ext cx="8327435" cy="578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35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B1219F8-0F49-4A6E-A648-C73DC442451F}"/>
              </a:ext>
            </a:extLst>
          </p:cNvPr>
          <p:cNvSpPr txBox="1">
            <a:spLocks/>
          </p:cNvSpPr>
          <p:nvPr/>
        </p:nvSpPr>
        <p:spPr>
          <a:xfrm>
            <a:off x="2037144" y="398442"/>
            <a:ext cx="12072395" cy="740780"/>
          </a:xfrm>
          <a:prstGeom prst="rect">
            <a:avLst/>
          </a:prstGeom>
        </p:spPr>
        <p:txBody>
          <a:bodyPr/>
          <a:lstStyle>
            <a:lvl1pPr algn="l" defTabSz="10963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Differences between ADSS and Loose Tube Duct Cable Applications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62BC5CB8-3EB4-4835-AEBA-89672B22A9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443" y="4876645"/>
            <a:ext cx="0" cy="232029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13" tIns="65306" rIns="130613" bIns="65306" anchor="ctr"/>
          <a:lstStyle/>
          <a:p>
            <a:endParaRPr lang="en-US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EFE6B490-1CC0-4494-B213-5E4080594DA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64163" y="4876645"/>
            <a:ext cx="0" cy="232029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13" tIns="65306" rIns="130613" bIns="65306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40F853-2263-4D3C-BC1C-E35DB5F81510}"/>
              </a:ext>
            </a:extLst>
          </p:cNvPr>
          <p:cNvGrpSpPr/>
          <p:nvPr/>
        </p:nvGrpSpPr>
        <p:grpSpPr>
          <a:xfrm>
            <a:off x="493371" y="4758536"/>
            <a:ext cx="8128607" cy="502920"/>
            <a:chOff x="453266" y="4029811"/>
            <a:chExt cx="5080379" cy="419100"/>
          </a:xfrm>
        </p:grpSpPr>
        <p:sp>
          <p:nvSpPr>
            <p:cNvPr id="11" name="Arc 7">
              <a:extLst>
                <a:ext uri="{FF2B5EF4-FFF2-40B4-BE49-F238E27FC236}">
                  <a16:creationId xmlns:a16="http://schemas.microsoft.com/office/drawing/2014/main" id="{34351343-4135-4BA3-AA1E-9F5084001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66" y="4029811"/>
              <a:ext cx="2514600" cy="419100"/>
            </a:xfrm>
            <a:custGeom>
              <a:avLst/>
              <a:gdLst>
                <a:gd name="T0" fmla="*/ 2514600 w 21600"/>
                <a:gd name="T1" fmla="*/ 419100 h 21600"/>
                <a:gd name="T2" fmla="*/ 0 w 21600"/>
                <a:gd name="T3" fmla="*/ 0 h 21600"/>
                <a:gd name="T4" fmla="*/ 251460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50800" cap="rnd">
              <a:solidFill>
                <a:srgbClr val="0020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rc 8">
              <a:extLst>
                <a:ext uri="{FF2B5EF4-FFF2-40B4-BE49-F238E27FC236}">
                  <a16:creationId xmlns:a16="http://schemas.microsoft.com/office/drawing/2014/main" id="{AB630A9E-93C4-454E-BE19-E5D3326DE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866" y="4029811"/>
              <a:ext cx="2565779" cy="419100"/>
            </a:xfrm>
            <a:custGeom>
              <a:avLst/>
              <a:gdLst>
                <a:gd name="T0" fmla="*/ 2514600 w 21600"/>
                <a:gd name="T1" fmla="*/ 0 h 21600"/>
                <a:gd name="T2" fmla="*/ 0 w 21600"/>
                <a:gd name="T3" fmla="*/ 41910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50800" cap="rnd">
              <a:solidFill>
                <a:srgbClr val="0020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5" name="Line 18">
            <a:extLst>
              <a:ext uri="{FF2B5EF4-FFF2-40B4-BE49-F238E27FC236}">
                <a16:creationId xmlns:a16="http://schemas.microsoft.com/office/drawing/2014/main" id="{28B23501-0CE8-4820-B8A6-A4EE5F6667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443" y="4436591"/>
            <a:ext cx="0" cy="37719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13" tIns="65306" rIns="130613" bIns="65306" anchor="ctr"/>
          <a:lstStyle/>
          <a:p>
            <a:endParaRPr lang="en-US"/>
          </a:p>
        </p:txBody>
      </p:sp>
      <p:sp>
        <p:nvSpPr>
          <p:cNvPr id="16" name="Line 19">
            <a:extLst>
              <a:ext uri="{FF2B5EF4-FFF2-40B4-BE49-F238E27FC236}">
                <a16:creationId xmlns:a16="http://schemas.microsoft.com/office/drawing/2014/main" id="{3BD04697-1AC7-4755-A64D-DD482EE66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64163" y="4436591"/>
            <a:ext cx="0" cy="37719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13" tIns="65306" rIns="130613" bIns="65306" anchor="ctr"/>
          <a:lstStyle/>
          <a:p>
            <a:endParaRPr lang="en-US"/>
          </a:p>
        </p:txBody>
      </p:sp>
      <p:sp>
        <p:nvSpPr>
          <p:cNvPr id="20" name="Line 5">
            <a:extLst>
              <a:ext uri="{FF2B5EF4-FFF2-40B4-BE49-F238E27FC236}">
                <a16:creationId xmlns:a16="http://schemas.microsoft.com/office/drawing/2014/main" id="{DA93C108-5B68-4DD5-A921-26BCE80D8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720" y="1956280"/>
            <a:ext cx="0" cy="232029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13" tIns="65306" rIns="130613" bIns="65306" anchor="ctr"/>
          <a:lstStyle/>
          <a:p>
            <a:endParaRPr lang="en-US"/>
          </a:p>
        </p:txBody>
      </p:sp>
      <p:sp>
        <p:nvSpPr>
          <p:cNvPr id="21" name="Line 6">
            <a:extLst>
              <a:ext uri="{FF2B5EF4-FFF2-40B4-BE49-F238E27FC236}">
                <a16:creationId xmlns:a16="http://schemas.microsoft.com/office/drawing/2014/main" id="{4C5182B1-3CF5-459F-8690-CA9505B77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8440" y="1956280"/>
            <a:ext cx="0" cy="232029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13" tIns="65306" rIns="130613" bIns="65306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83D020-9FC8-4BAB-8FB0-618E1FC66281}"/>
              </a:ext>
            </a:extLst>
          </p:cNvPr>
          <p:cNvGrpSpPr/>
          <p:nvPr/>
        </p:nvGrpSpPr>
        <p:grpSpPr>
          <a:xfrm>
            <a:off x="477648" y="1838171"/>
            <a:ext cx="8128607" cy="377187"/>
            <a:chOff x="453266" y="4029811"/>
            <a:chExt cx="5080379" cy="419100"/>
          </a:xfrm>
        </p:grpSpPr>
        <p:sp>
          <p:nvSpPr>
            <p:cNvPr id="24" name="Arc 7">
              <a:extLst>
                <a:ext uri="{FF2B5EF4-FFF2-40B4-BE49-F238E27FC236}">
                  <a16:creationId xmlns:a16="http://schemas.microsoft.com/office/drawing/2014/main" id="{6B7CF349-72E1-4088-BA81-0529E060E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66" y="4029811"/>
              <a:ext cx="2514600" cy="419100"/>
            </a:xfrm>
            <a:custGeom>
              <a:avLst/>
              <a:gdLst>
                <a:gd name="T0" fmla="*/ 2514600 w 21600"/>
                <a:gd name="T1" fmla="*/ 419100 h 21600"/>
                <a:gd name="T2" fmla="*/ 0 w 21600"/>
                <a:gd name="T3" fmla="*/ 0 h 21600"/>
                <a:gd name="T4" fmla="*/ 251460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50800" cap="rnd">
              <a:solidFill>
                <a:srgbClr val="0020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rc 8">
              <a:extLst>
                <a:ext uri="{FF2B5EF4-FFF2-40B4-BE49-F238E27FC236}">
                  <a16:creationId xmlns:a16="http://schemas.microsoft.com/office/drawing/2014/main" id="{5217C23B-F8B4-44D7-835D-870E6A14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866" y="4029811"/>
              <a:ext cx="2565779" cy="419100"/>
            </a:xfrm>
            <a:custGeom>
              <a:avLst/>
              <a:gdLst>
                <a:gd name="T0" fmla="*/ 2514600 w 21600"/>
                <a:gd name="T1" fmla="*/ 0 h 21600"/>
                <a:gd name="T2" fmla="*/ 0 w 21600"/>
                <a:gd name="T3" fmla="*/ 41910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50800" cap="rnd">
              <a:solidFill>
                <a:srgbClr val="0020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26" name="Line 18">
            <a:extLst>
              <a:ext uri="{FF2B5EF4-FFF2-40B4-BE49-F238E27FC236}">
                <a16:creationId xmlns:a16="http://schemas.microsoft.com/office/drawing/2014/main" id="{12EB3998-34FA-4032-9E7B-EC13DB7D8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720" y="1516226"/>
            <a:ext cx="0" cy="37719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13" tIns="65306" rIns="130613" bIns="65306" anchor="ctr"/>
          <a:lstStyle/>
          <a:p>
            <a:endParaRPr lang="en-US"/>
          </a:p>
        </p:txBody>
      </p:sp>
      <p:sp>
        <p:nvSpPr>
          <p:cNvPr id="27" name="Line 19">
            <a:extLst>
              <a:ext uri="{FF2B5EF4-FFF2-40B4-BE49-F238E27FC236}">
                <a16:creationId xmlns:a16="http://schemas.microsoft.com/office/drawing/2014/main" id="{E5B73539-21AA-44D1-BBE3-E0D313843A9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8440" y="1516226"/>
            <a:ext cx="0" cy="37719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613" tIns="65306" rIns="130613" bIns="65306" anchor="ctr"/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B6EDEF4-AC8F-40DC-B04E-ED9B288E9AF2}"/>
              </a:ext>
            </a:extLst>
          </p:cNvPr>
          <p:cNvGrpSpPr/>
          <p:nvPr/>
        </p:nvGrpSpPr>
        <p:grpSpPr>
          <a:xfrm>
            <a:off x="525793" y="1847694"/>
            <a:ext cx="8128607" cy="430529"/>
            <a:chOff x="453266" y="4029811"/>
            <a:chExt cx="5080379" cy="419100"/>
          </a:xfrm>
        </p:grpSpPr>
        <p:sp>
          <p:nvSpPr>
            <p:cNvPr id="32" name="Arc 7">
              <a:extLst>
                <a:ext uri="{FF2B5EF4-FFF2-40B4-BE49-F238E27FC236}">
                  <a16:creationId xmlns:a16="http://schemas.microsoft.com/office/drawing/2014/main" id="{BE9C10F5-17D0-402D-9FD6-3A79BFBBA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66" y="4029811"/>
              <a:ext cx="2514600" cy="419100"/>
            </a:xfrm>
            <a:custGeom>
              <a:avLst/>
              <a:gdLst>
                <a:gd name="T0" fmla="*/ 2514600 w 21600"/>
                <a:gd name="T1" fmla="*/ 419100 h 21600"/>
                <a:gd name="T2" fmla="*/ 0 w 21600"/>
                <a:gd name="T3" fmla="*/ 0 h 21600"/>
                <a:gd name="T4" fmla="*/ 251460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50800" cap="rnd">
              <a:solidFill>
                <a:srgbClr val="0020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rc 8">
              <a:extLst>
                <a:ext uri="{FF2B5EF4-FFF2-40B4-BE49-F238E27FC236}">
                  <a16:creationId xmlns:a16="http://schemas.microsoft.com/office/drawing/2014/main" id="{46D3D2EA-56D4-403B-BD6D-8C8500F5C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866" y="4029811"/>
              <a:ext cx="2565779" cy="419100"/>
            </a:xfrm>
            <a:custGeom>
              <a:avLst/>
              <a:gdLst>
                <a:gd name="T0" fmla="*/ 2514600 w 21600"/>
                <a:gd name="T1" fmla="*/ 0 h 21600"/>
                <a:gd name="T2" fmla="*/ 0 w 21600"/>
                <a:gd name="T3" fmla="*/ 41910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50800" cap="rnd">
              <a:solidFill>
                <a:srgbClr val="00206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79AF61F-09BA-499C-BD5F-2B3623652C8A}"/>
              </a:ext>
            </a:extLst>
          </p:cNvPr>
          <p:cNvSpPr txBox="1"/>
          <p:nvPr/>
        </p:nvSpPr>
        <p:spPr>
          <a:xfrm>
            <a:off x="2043598" y="2459822"/>
            <a:ext cx="50887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Lashed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Uses metallic strand to support cables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Used for legacy copper, coax cables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EF1105-45AB-4BB0-8BD1-2E8F04803E95}"/>
              </a:ext>
            </a:extLst>
          </p:cNvPr>
          <p:cNvSpPr txBox="1"/>
          <p:nvPr/>
        </p:nvSpPr>
        <p:spPr>
          <a:xfrm>
            <a:off x="2063167" y="5675197"/>
            <a:ext cx="53300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ADSS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Often used for new builds with no strand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Self-supporting cable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FBBD78-F706-4AFD-803C-18103577B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939" y="2283735"/>
            <a:ext cx="5461439" cy="38230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7DE575-1E86-4B43-9FB0-588CFED13178}"/>
              </a:ext>
            </a:extLst>
          </p:cNvPr>
          <p:cNvSpPr txBox="1"/>
          <p:nvPr/>
        </p:nvSpPr>
        <p:spPr>
          <a:xfrm>
            <a:off x="10925849" y="1632071"/>
            <a:ext cx="8386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516D22-1159-4E09-8B41-934B2134E2E0}"/>
              </a:ext>
            </a:extLst>
          </p:cNvPr>
          <p:cNvSpPr txBox="1"/>
          <p:nvPr/>
        </p:nvSpPr>
        <p:spPr>
          <a:xfrm>
            <a:off x="10817645" y="6472710"/>
            <a:ext cx="10550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Lashed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8EFDB85-3322-4852-8139-30B733A7726F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10578142" y="5555848"/>
            <a:ext cx="767052" cy="9168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717C053-E73C-4B28-B549-86710DAA73BE}"/>
              </a:ext>
            </a:extLst>
          </p:cNvPr>
          <p:cNvCxnSpPr>
            <a:cxnSpLocks/>
          </p:cNvCxnSpPr>
          <p:nvPr/>
        </p:nvCxnSpPr>
        <p:spPr>
          <a:xfrm flipV="1">
            <a:off x="11358771" y="4876645"/>
            <a:ext cx="63880" cy="15960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7654727-70A0-4FCD-9D57-9C4C4F930548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11345194" y="4877164"/>
            <a:ext cx="703171" cy="15955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B980F26-9F6E-41D0-AED9-3194C8477B0D}"/>
              </a:ext>
            </a:extLst>
          </p:cNvPr>
          <p:cNvCxnSpPr>
            <a:cxnSpLocks/>
          </p:cNvCxnSpPr>
          <p:nvPr/>
        </p:nvCxnSpPr>
        <p:spPr>
          <a:xfrm>
            <a:off x="11422651" y="1956280"/>
            <a:ext cx="107867" cy="11341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EEF5C8E-3474-49B8-8384-67A58E67344E}"/>
              </a:ext>
            </a:extLst>
          </p:cNvPr>
          <p:cNvCxnSpPr>
            <a:cxnSpLocks/>
          </p:cNvCxnSpPr>
          <p:nvPr/>
        </p:nvCxnSpPr>
        <p:spPr>
          <a:xfrm flipH="1">
            <a:off x="11188629" y="1955883"/>
            <a:ext cx="229562" cy="16119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48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1B3CECF71CB54DA79F383939D66785" ma:contentTypeVersion="14" ma:contentTypeDescription="Create a new document." ma:contentTypeScope="" ma:versionID="292988b6763c20013502ed4672660b39">
  <xsd:schema xmlns:xsd="http://www.w3.org/2001/XMLSchema" xmlns:xs="http://www.w3.org/2001/XMLSchema" xmlns:p="http://schemas.microsoft.com/office/2006/metadata/properties" xmlns:ns2="799bea9c-3efc-49e6-bc55-d23cd5331c9d" xmlns:ns3="f6ca6f12-948a-4c6d-b53a-3364616c4aa1" targetNamespace="http://schemas.microsoft.com/office/2006/metadata/properties" ma:root="true" ma:fieldsID="248ffa38684534ee49ed34989b215011" ns2:_="" ns3:_="">
    <xsd:import namespace="799bea9c-3efc-49e6-bc55-d23cd5331c9d"/>
    <xsd:import namespace="f6ca6f12-948a-4c6d-b53a-3364616c4a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astUpdate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bea9c-3efc-49e6-bc55-d23cd5331c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87c06c2-52d3-47b3-91c2-949c8a7586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astUpdated" ma:index="19" nillable="true" ma:displayName="Last Updated" ma:format="DateOnly" ma:internalName="LastUpd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a6f12-948a-4c6d-b53a-3364616c4aa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91c45c8-c99c-43ed-bf28-82e1ff9376dd}" ma:internalName="TaxCatchAll" ma:showField="CatchAllData" ma:web="f6ca6f12-948a-4c6d-b53a-3364616c4a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99bea9c-3efc-49e6-bc55-d23cd5331c9d">
      <Terms xmlns="http://schemas.microsoft.com/office/infopath/2007/PartnerControls"/>
    </lcf76f155ced4ddcb4097134ff3c332f>
    <LastUpdated xmlns="799bea9c-3efc-49e6-bc55-d23cd5331c9d" xsi:nil="true"/>
    <TaxCatchAll xmlns="f6ca6f12-948a-4c6d-b53a-3364616c4aa1" xsi:nil="true"/>
  </documentManagement>
</p:properties>
</file>

<file path=customXml/itemProps1.xml><?xml version="1.0" encoding="utf-8"?>
<ds:datastoreItem xmlns:ds="http://schemas.openxmlformats.org/officeDocument/2006/customXml" ds:itemID="{00F855FF-0DC0-4C49-8F42-F1825B78C832}"/>
</file>

<file path=customXml/itemProps2.xml><?xml version="1.0" encoding="utf-8"?>
<ds:datastoreItem xmlns:ds="http://schemas.openxmlformats.org/officeDocument/2006/customXml" ds:itemID="{B5F80125-D1FE-4598-934D-F05FFA51C7D4}"/>
</file>

<file path=customXml/itemProps3.xml><?xml version="1.0" encoding="utf-8"?>
<ds:datastoreItem xmlns:ds="http://schemas.openxmlformats.org/officeDocument/2006/customXml" ds:itemID="{8043C912-F0D0-4876-A65E-83D25E5897C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26223</TotalTime>
  <Words>1832</Words>
  <Application>Microsoft Office PowerPoint</Application>
  <PresentationFormat>Custom</PresentationFormat>
  <Paragraphs>335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Franklin Gothic Book</vt:lpstr>
      <vt:lpstr>Franklin Gothic Medium</vt:lpstr>
      <vt:lpstr>Helvetica Neue Light</vt:lpstr>
      <vt:lpstr>Times New Roman</vt:lpstr>
      <vt:lpstr>Wingdings</vt:lpstr>
      <vt:lpstr>Wingdings 2</vt:lpstr>
      <vt:lpstr>Office Theme</vt:lpstr>
      <vt:lpstr>PowerPoint Presentation</vt:lpstr>
      <vt:lpstr>Agenda </vt:lpstr>
      <vt:lpstr>Different fiber types do different jobs</vt:lpstr>
      <vt:lpstr>ITU-T  G.657 Bend Loss Insensitive SM Fiber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Cable choice depends on the application</vt:lpstr>
      <vt:lpstr>Why ADSS for FTTH?</vt:lpstr>
      <vt:lpstr>Where to use lashed cables</vt:lpstr>
      <vt:lpstr>A typical ADSS network</vt:lpstr>
      <vt:lpstr>ADSS installed cost is typically significantly less expensive</vt:lpstr>
      <vt:lpstr>How does ADSS work?</vt:lpstr>
      <vt:lpstr>Required Design Information</vt:lpstr>
      <vt:lpstr>Ice and wind loading</vt:lpstr>
      <vt:lpstr>ADSS cable reliability – main components</vt:lpstr>
      <vt:lpstr>PowerPoint Presentation</vt:lpstr>
      <vt:lpstr>Other ADSS performance notes</vt:lpstr>
      <vt:lpstr>Typical OFS ADSS options</vt:lpstr>
      <vt:lpstr>PowerGuide® DT Short Span ADSS Cable</vt:lpstr>
      <vt:lpstr>PowerGuide® TTH ADSS Cable</vt:lpstr>
      <vt:lpstr>PowerPoint Presentation</vt:lpstr>
      <vt:lpstr>Terminals and closures</vt:lpstr>
      <vt:lpstr>More ADSS terminal and closure detail</vt:lpstr>
      <vt:lpstr>Splice and Slack Storage  (Cable Mount) </vt:lpstr>
      <vt:lpstr>PowerPoint Presentation</vt:lpstr>
      <vt:lpstr>PowerPoint Presentation</vt:lpstr>
      <vt:lpstr>Managing multiple drops on a span</vt:lpstr>
      <vt:lpstr>Summary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Boxer, Mark A (Mark)</cp:lastModifiedBy>
  <cp:revision>880</cp:revision>
  <cp:lastPrinted>2017-08-17T18:02:40Z</cp:lastPrinted>
  <dcterms:created xsi:type="dcterms:W3CDTF">2017-06-06T17:35:54Z</dcterms:created>
  <dcterms:modified xsi:type="dcterms:W3CDTF">2019-11-14T18:28:40Z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0x010100121B3CECF71CB54DA79F383939D66785</vt:lpwstr>
  </property>
</Properties>
</file>